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0" r:id="rId3"/>
    <p:sldId id="288" r:id="rId4"/>
    <p:sldId id="289" r:id="rId5"/>
    <p:sldId id="258" r:id="rId6"/>
    <p:sldId id="285" r:id="rId7"/>
    <p:sldId id="261" r:id="rId8"/>
    <p:sldId id="262" r:id="rId9"/>
    <p:sldId id="265" r:id="rId10"/>
    <p:sldId id="269" r:id="rId11"/>
    <p:sldId id="276" r:id="rId12"/>
    <p:sldId id="278" r:id="rId13"/>
    <p:sldId id="283" r:id="rId14"/>
    <p:sldId id="275" r:id="rId15"/>
    <p:sldId id="286" r:id="rId16"/>
    <p:sldId id="28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A0F2-2692-4F5B-8F5F-03B45AF704FC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DE6B-62AC-412D-B207-C7E71EE72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7825" indent="-377825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1.double UMI,reduce error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1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4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53488" y="4824730"/>
            <a:ext cx="2132665" cy="215969"/>
          </a:xfrm>
          <a:prstGeom prst="rect">
            <a:avLst/>
          </a:prstGeo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363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2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EA4B-7F4F-40F9-8583-9983BC8074D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891C-2204-4500-87FF-084528C96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îšḻiḍé"/>
          <p:cNvSpPr/>
          <p:nvPr/>
        </p:nvSpPr>
        <p:spPr bwMode="auto">
          <a:xfrm>
            <a:off x="82395" y="215240"/>
            <a:ext cx="8150535" cy="16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Nové možnosti rychlého a ultracitlivého panelového</a:t>
            </a:r>
            <a:r>
              <a:rPr lang="cs-CZ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NGS</a:t>
            </a:r>
            <a:r>
              <a:rPr lang="cs-CZ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testování mutací</a:t>
            </a:r>
            <a:endParaRPr lang="cs-CZ" altLang="zh-CN" sz="1700" b="1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tkáňových a tekutých biopsiích</a:t>
            </a:r>
            <a:r>
              <a:rPr lang="cs-CZ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využitím</a:t>
            </a:r>
            <a:r>
              <a:rPr lang="cs-CZ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HANDLE® a ddCAP®</a:t>
            </a:r>
            <a:endParaRPr lang="cs-CZ" altLang="zh-CN" sz="1700" b="1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technologií přípravy knihoven</a:t>
            </a:r>
            <a:endParaRPr lang="en-US" altLang="zh-CN" sz="17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îšḻiḍé"/>
          <p:cNvSpPr/>
          <p:nvPr/>
        </p:nvSpPr>
        <p:spPr bwMode="auto">
          <a:xfrm>
            <a:off x="219267" y="2535626"/>
            <a:ext cx="2480525" cy="82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cs-CZ" altLang="zh-CN" sz="24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Marek Minárik</a:t>
            </a:r>
            <a:endParaRPr lang="en-US" altLang="zh-CN" sz="24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38" y="4138817"/>
            <a:ext cx="1558790" cy="53542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4" y="4008574"/>
            <a:ext cx="1759376" cy="7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2" y="4037950"/>
            <a:ext cx="1006780" cy="76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3598687"/>
              </p:ext>
            </p:extLst>
          </p:nvPr>
        </p:nvGraphicFramePr>
        <p:xfrm>
          <a:off x="394177" y="818653"/>
          <a:ext cx="7634018" cy="36482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4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+mj-lt"/>
                          <a:ea typeface="宋体" charset="0"/>
                          <a:cs typeface="Times New Roman Bold" panose="02020603050405020304" charset="0"/>
                          <a:sym typeface="+mn-ea"/>
                        </a:rPr>
                        <a:t>Parameter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+mj-lt"/>
                          <a:ea typeface="宋体" charset="0"/>
                          <a:cs typeface="Times New Roman Bold" panose="02020603050405020304" charset="0"/>
                          <a:sym typeface="+mn-ea"/>
                        </a:rPr>
                        <a:t>Specification</a:t>
                      </a: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+mj-lt"/>
                          <a:ea typeface="宋体" charset="0"/>
                          <a:cs typeface="Times New Roman Bold" panose="02020603050405020304" charset="0"/>
                          <a:sym typeface="+mn-ea"/>
                        </a:rPr>
                        <a:t>s</a:t>
                      </a:r>
                      <a:endParaRPr lang="zh-CN" altLang="en-US" sz="1100" b="1" dirty="0">
                        <a:solidFill>
                          <a:sysClr val="window" lastClr="FFFFFF"/>
                        </a:solidFill>
                        <a:latin typeface="+mj-lt"/>
                        <a:ea typeface="宋体" charset="0"/>
                        <a:cs typeface="Times New Roman Bold" panose="02020603050405020304" charset="0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6B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</a:rPr>
                        <a:t>Technology</a:t>
                      </a:r>
                    </a:p>
                  </a:txBody>
                  <a:tcPr marL="51442" marR="51442" marT="25712" marB="25712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9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smtClean="0">
                          <a:solidFill>
                            <a:schemeClr val="tx1"/>
                          </a:solidFill>
                          <a:latin typeface="+mj-lt"/>
                          <a:cs typeface="Times New Roman Regular" panose="02020603050405020304" charset="0"/>
                        </a:rPr>
                        <a:t>HANDLE®</a:t>
                      </a:r>
                      <a:endParaRPr lang="en-US" altLang="zh-CN" sz="1100" b="0" dirty="0" err="1">
                        <a:solidFill>
                          <a:schemeClr val="tx1"/>
                        </a:solidFill>
                        <a:latin typeface="+mj-lt"/>
                        <a:cs typeface="Times New Roman Regular" panose="02020603050405020304" charset="0"/>
                      </a:endParaRPr>
                    </a:p>
                  </a:txBody>
                  <a:tcPr marL="51442" marR="51442" marT="25712" marB="25712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Target Regions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40 genes and  </a:t>
                      </a: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 Regular" panose="02020603050405020304" charset="0"/>
                        </a:rPr>
                        <a:t>MSI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cs typeface="Times New Roman Bold" panose="02020603050405020304" charset="0"/>
                          <a:sym typeface="宋体" pitchFamily="2" charset="-122"/>
                        </a:rPr>
                        <a:t>Alterations Detected</a:t>
                      </a:r>
                      <a:endParaRPr lang="en-US" altLang="zh-CN" sz="1100" b="1" i="0" u="none" strike="noStrike" baseline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宋体" pitchFamily="2" charset="-122"/>
                        <a:cs typeface="Times New Roman Bold" panose="02020603050405020304" charset="0"/>
                        <a:sym typeface="宋体" pitchFamily="2" charset="-122"/>
                      </a:endParaRP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微软雅黑" charset="-122"/>
                          <a:cs typeface="Times New Roman Regular" panose="02020603050405020304" charset="0"/>
                          <a:sym typeface="宋体" pitchFamily="2" charset="-122"/>
                        </a:rPr>
                        <a:t>SNV, Indel, Fusion, CNV, MSI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="1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宋体" pitchFamily="2" charset="-122"/>
                          <a:cs typeface="Times New Roman Bold" panose="02020603050405020304" charset="0"/>
                          <a:sym typeface="宋体" pitchFamily="2" charset="-122"/>
                        </a:rPr>
                        <a:t>Tumor Type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微软雅黑" charset="-122"/>
                          <a:cs typeface="Times New Roman Regular" panose="02020603050405020304" charset="0"/>
                          <a:sym typeface="宋体" pitchFamily="2" charset="-122"/>
                        </a:rPr>
                        <a:t>Pan-cancer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Sample</a:t>
                      </a:r>
                      <a:r>
                        <a:rPr lang="en-US" altLang="zh-CN" sz="1100" b="1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 Type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FFPE tumor tissue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NA R</a:t>
                      </a: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  <a:sym typeface="宋体" pitchFamily="2" charset="-122"/>
                        </a:rPr>
                        <a:t>equirement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j-lt"/>
                          <a:cs typeface="Times New Roman Regular" panose="02020603050405020304" charset="0"/>
                          <a:sym typeface="+mn-ea"/>
                        </a:rPr>
                        <a:t>DNA: minimum 50 ng (Optimal 70 ng) / RNA: minimum 30 ng (Optimal 400 ng)</a:t>
                      </a:r>
                      <a:endParaRPr lang="en-US" altLang="zh-CN" sz="1100" b="0" kern="120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  <a:sym typeface="+mn-ea"/>
                        </a:rPr>
                        <a:t>Limit of Detection (</a:t>
                      </a:r>
                      <a:r>
                        <a:rPr lang="en-US" altLang="zh-CN" sz="1100" b="1" dirty="0" err="1">
                          <a:latin typeface="+mj-lt"/>
                          <a:cs typeface="Times New Roman Bold" panose="02020603050405020304" charset="0"/>
                          <a:sym typeface="+mn-ea"/>
                        </a:rPr>
                        <a:t>LoD</a:t>
                      </a:r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  <a:sym typeface="+mn-ea"/>
                        </a:rPr>
                        <a:t>)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1% allele frequency;</a:t>
                      </a:r>
                    </a:p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5% allele frequency in non-core regions;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  <a:sym typeface="宋体" pitchFamily="2" charset="-122"/>
                      </a:endParaRPr>
                    </a:p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minimum 20% tumor content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  <a:sym typeface="宋体" pitchFamily="2" charset="-122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607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Recommended Data Amount per Sample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+mn-ea"/>
                        </a:rPr>
                        <a:t>MiSeq/MiniSeq: 375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 Mb/sample</a:t>
                      </a:r>
                      <a:endParaRPr lang="en-US" altLang="zh-CN" sz="1100" b="0" dirty="0">
                        <a:latin typeface="+mj-lt"/>
                        <a:cs typeface="Times New Roman Regular" panose="02020603050405020304" charset="0"/>
                        <a:sym typeface="宋体" pitchFamily="2" charset="-122"/>
                      </a:endParaRPr>
                    </a:p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NextSeq: 1 Gb/sample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  <a:sym typeface="宋体" pitchFamily="2" charset="-122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  <a:sym typeface="宋体" pitchFamily="2" charset="-122"/>
                        </a:rPr>
                        <a:t>Sequencing Type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PE150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Sequencer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err="1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Illumina</a:t>
                      </a:r>
                      <a:r>
                        <a:rPr lang="en-US" altLang="zh-CN" sz="1100" b="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+mn-ea"/>
                        </a:rPr>
                        <a:t>MiSeqDx, 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NextSeq 550Dx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3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TAT for Library </a:t>
                      </a:r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</a:rPr>
                        <a:t>Preparation</a:t>
                      </a:r>
                      <a:endParaRPr lang="en-US" altLang="zh-CN" sz="1100" b="1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Bold" panose="02020603050405020304" charset="0"/>
                      </a:endParaRP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6 h (hands-on time 1 h )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TAT from Sample to Report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3 days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ytuł 2"/>
          <p:cNvSpPr txBox="1"/>
          <p:nvPr/>
        </p:nvSpPr>
        <p:spPr>
          <a:xfrm>
            <a:off x="287179" y="114469"/>
            <a:ext cx="5659755" cy="523875"/>
          </a:xfrm>
          <a:prstGeom prst="rect">
            <a:avLst/>
          </a:prstGeom>
        </p:spPr>
        <p:txBody>
          <a:bodyPr lIns="68330" tIns="34164" rIns="68330" bIns="34164"/>
          <a:lstStyle>
            <a:lvl1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2pPr>
            <a:lvl3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3pPr>
            <a:lvl4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4pPr>
            <a:lvl5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5pPr>
            <a:lvl6pPr marL="14655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6pPr>
            <a:lvl7pPr marL="19227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7pPr>
            <a:lvl8pPr marL="23799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8pPr>
            <a:lvl9pPr marL="28371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9pPr>
          </a:lstStyle>
          <a:p>
            <a:pPr algn="l" defTabSz="684848"/>
            <a:endParaRPr lang="en-US" sz="3600" b="1" baseline="-25000" dirty="0">
              <a:solidFill>
                <a:srgbClr val="000000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91" y="363863"/>
            <a:ext cx="816769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10</a:t>
            </a:fld>
            <a:endParaRPr lang="zh-CN" altLang="en-US" sz="8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55776" y="2542254"/>
            <a:ext cx="2376264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55776" y="3759016"/>
            <a:ext cx="237626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55776" y="1584028"/>
            <a:ext cx="237626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55776" y="1319850"/>
            <a:ext cx="237626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555776" y="2298466"/>
            <a:ext cx="453650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555776" y="4019284"/>
            <a:ext cx="237626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标题 1"/>
          <p:cNvSpPr txBox="1"/>
          <p:nvPr/>
        </p:nvSpPr>
        <p:spPr>
          <a:xfrm>
            <a:off x="381000" y="280988"/>
            <a:ext cx="6356985" cy="421005"/>
          </a:xfrm>
          <a:prstGeom prst="rect">
            <a:avLst/>
          </a:prstGeom>
        </p:spPr>
        <p:txBody>
          <a:bodyPr lIns="68580" tIns="34290" rIns="68580" bIns="34290"/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5pPr>
            <a:lvl6pPr marL="132905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6pPr>
            <a:lvl7pPr marL="174371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7pPr>
            <a:lvl8pPr marL="215836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8pPr>
            <a:lvl9pPr marL="257302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3369" lvl="1" indent="-283369" algn="l" defTabSz="754380" fontAlgn="auto">
              <a:buClrTx/>
            </a:pPr>
            <a:r>
              <a:rPr lang="en-US" altLang="zh-CN" sz="2100" b="1" smtClean="0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Classic </a:t>
            </a:r>
            <a:r>
              <a:rPr lang="en-US" altLang="zh-CN" sz="2100" b="1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HANDLE®</a:t>
            </a:r>
            <a:r>
              <a:rPr lang="cs-CZ" altLang="zh-CN" sz="2100" b="1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 </a:t>
            </a:r>
            <a:r>
              <a:rPr lang="en-US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NGS </a:t>
            </a:r>
            <a:r>
              <a:rPr lang="en-US" altLang="zh-CN" sz="2100" b="1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Panel </a:t>
            </a:r>
            <a:r>
              <a:rPr lang="cs-CZ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Specs</a:t>
            </a:r>
            <a:endParaRPr lang="en-US" altLang="zh-CN" sz="2100" b="1" dirty="0">
              <a:solidFill>
                <a:srgbClr val="00653C"/>
              </a:solidFill>
              <a:latin typeface="+mj-lt"/>
              <a:ea typeface="微软雅黑" charset="-122"/>
              <a:cs typeface="Times New Roman Bold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6"/>
          <p:cNvSpPr/>
          <p:nvPr/>
        </p:nvSpPr>
        <p:spPr>
          <a:xfrm flipH="1">
            <a:off x="276004" y="748031"/>
            <a:ext cx="3719931" cy="2311055"/>
          </a:xfrm>
          <a:prstGeom prst="roundRect">
            <a:avLst>
              <a:gd name="adj" fmla="val 5838"/>
            </a:avLst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 anchor="t" anchorCtr="0"/>
          <a:lstStyle/>
          <a:p>
            <a:pPr defTabSz="754856">
              <a:buFont typeface="Arial" panose="020B0604020202020204" pitchFamily="34" charset="0"/>
            </a:pPr>
            <a:endParaRPr lang="zh-CN" altLang="en-US" sz="1200" dirty="0">
              <a:latin typeface="+mj-lt"/>
              <a:ea typeface="宋体" pitchFamily="2" charset="-122"/>
              <a:cs typeface="Times New Roman Regular" panose="02020603050405020304" charset="0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330976" y="747908"/>
            <a:ext cx="2495876" cy="2539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10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965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620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275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7930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585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240" algn="l" defTabSz="829310" rtl="0" eaLnBrk="1" latinLnBrk="0" hangingPunct="1">
              <a:defRPr sz="1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rgbClr val="FF9300"/>
                </a:solidFill>
                <a:latin typeface="+mj-lt"/>
                <a:ea typeface="宋体" pitchFamily="2" charset="-122"/>
                <a:cs typeface="Times New Roman Bold" panose="02020603050405020304" charset="0"/>
              </a:rPr>
              <a:t>Dual: </a:t>
            </a:r>
            <a:r>
              <a:rPr lang="en-US" altLang="zh-CN" sz="1200" dirty="0">
                <a:latin typeface="+mj-lt"/>
                <a:ea typeface="宋体" pitchFamily="2" charset="-122"/>
                <a:cs typeface="Times New Roman Regular" panose="02020603050405020304" charset="0"/>
              </a:rPr>
              <a:t>probes targeting double strands</a:t>
            </a:r>
            <a:endParaRPr lang="zh-CN" altLang="en-US" sz="1200" dirty="0">
              <a:latin typeface="+mj-lt"/>
              <a:ea typeface="宋体" pitchFamily="2" charset="-122"/>
              <a:cs typeface="Times New Roman Regular" panose="02020603050405020304" charset="0"/>
            </a:endParaRPr>
          </a:p>
        </p:txBody>
      </p:sp>
      <p:grpSp>
        <p:nvGrpSpPr>
          <p:cNvPr id="17" name="组合 1"/>
          <p:cNvGrpSpPr/>
          <p:nvPr/>
        </p:nvGrpSpPr>
        <p:grpSpPr>
          <a:xfrm>
            <a:off x="755576" y="996900"/>
            <a:ext cx="2803915" cy="1772271"/>
            <a:chOff x="4427413" y="2333444"/>
            <a:chExt cx="3976370" cy="2787313"/>
          </a:xfrm>
        </p:grpSpPr>
        <p:grpSp>
          <p:nvGrpSpPr>
            <p:cNvPr id="18" name="组合 68"/>
            <p:cNvGrpSpPr/>
            <p:nvPr/>
          </p:nvGrpSpPr>
          <p:grpSpPr>
            <a:xfrm>
              <a:off x="4427413" y="2333444"/>
              <a:ext cx="3921125" cy="1562735"/>
              <a:chOff x="748" y="4211"/>
              <a:chExt cx="6175" cy="2461"/>
            </a:xfrm>
          </p:grpSpPr>
          <p:cxnSp>
            <p:nvCxnSpPr>
              <p:cNvPr id="32" name="直接连接符 28"/>
              <p:cNvCxnSpPr/>
              <p:nvPr/>
            </p:nvCxnSpPr>
            <p:spPr>
              <a:xfrm flipV="1">
                <a:off x="1073" y="4952"/>
                <a:ext cx="5219" cy="23"/>
              </a:xfrm>
              <a:prstGeom prst="line">
                <a:avLst/>
              </a:prstGeom>
              <a:ln w="25400" cap="flat" cmpd="sng">
                <a:solidFill>
                  <a:srgbClr val="4A7EBB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29"/>
              <p:cNvCxnSpPr/>
              <p:nvPr/>
            </p:nvCxnSpPr>
            <p:spPr>
              <a:xfrm>
                <a:off x="748" y="5131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4" name="直接连接符 30"/>
              <p:cNvCxnSpPr/>
              <p:nvPr/>
            </p:nvCxnSpPr>
            <p:spPr>
              <a:xfrm>
                <a:off x="1073" y="5275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5" name="直接连接符 31"/>
              <p:cNvCxnSpPr/>
              <p:nvPr/>
            </p:nvCxnSpPr>
            <p:spPr>
              <a:xfrm>
                <a:off x="1446" y="5419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6" name="直接连接符 32"/>
              <p:cNvCxnSpPr/>
              <p:nvPr/>
            </p:nvCxnSpPr>
            <p:spPr>
              <a:xfrm>
                <a:off x="2026" y="5577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7" name="直接连接符 33"/>
              <p:cNvCxnSpPr/>
              <p:nvPr/>
            </p:nvCxnSpPr>
            <p:spPr>
              <a:xfrm>
                <a:off x="2528" y="5653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8" name="直接连接符 34"/>
              <p:cNvCxnSpPr/>
              <p:nvPr/>
            </p:nvCxnSpPr>
            <p:spPr>
              <a:xfrm>
                <a:off x="3206" y="5822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35"/>
              <p:cNvCxnSpPr/>
              <p:nvPr/>
            </p:nvCxnSpPr>
            <p:spPr>
              <a:xfrm>
                <a:off x="3703" y="6012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0" name="直接连接符 36"/>
              <p:cNvCxnSpPr/>
              <p:nvPr/>
            </p:nvCxnSpPr>
            <p:spPr>
              <a:xfrm>
                <a:off x="4390" y="6158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1" name="直接连接符 37"/>
              <p:cNvCxnSpPr/>
              <p:nvPr/>
            </p:nvCxnSpPr>
            <p:spPr>
              <a:xfrm>
                <a:off x="5017" y="6326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2" name="直接连接符 38"/>
              <p:cNvCxnSpPr/>
              <p:nvPr/>
            </p:nvCxnSpPr>
            <p:spPr>
              <a:xfrm>
                <a:off x="5531" y="6538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3" name="直接连接符 39"/>
              <p:cNvCxnSpPr/>
              <p:nvPr/>
            </p:nvCxnSpPr>
            <p:spPr>
              <a:xfrm>
                <a:off x="5970" y="6658"/>
                <a:ext cx="953" cy="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44" name="文本框 82"/>
              <p:cNvSpPr txBox="1"/>
              <p:nvPr/>
            </p:nvSpPr>
            <p:spPr>
              <a:xfrm>
                <a:off x="1815" y="4211"/>
                <a:ext cx="4350" cy="5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4655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9310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43965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8620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3275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87930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02585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17240" algn="l" defTabSz="829310" rtl="0" eaLnBrk="1" latinLnBrk="0" hangingPunct="1">
                  <a:defRPr sz="16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en-US" altLang="zh-CN" sz="1200" kern="0" baseline="-25000" dirty="0">
                    <a:solidFill>
                      <a:srgbClr val="000000"/>
                    </a:solidFill>
                    <a:latin typeface="+mj-lt"/>
                    <a:cs typeface="Times New Roman Regular" panose="02020603050405020304" charset="0"/>
                  </a:rPr>
                  <a:t>sense strand capture</a:t>
                </a:r>
              </a:p>
            </p:txBody>
          </p:sp>
        </p:grpSp>
        <p:cxnSp>
          <p:nvCxnSpPr>
            <p:cNvPr id="19" name="直接连接符 42"/>
            <p:cNvCxnSpPr/>
            <p:nvPr/>
          </p:nvCxnSpPr>
          <p:spPr>
            <a:xfrm flipV="1">
              <a:off x="4527482" y="4855110"/>
              <a:ext cx="3488690" cy="24764"/>
            </a:xfrm>
            <a:prstGeom prst="line">
              <a:avLst/>
            </a:prstGeom>
            <a:ln w="25400" cap="flat" cmpd="sng">
              <a:solidFill>
                <a:srgbClr val="C0504D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0" name="文本框 84"/>
            <p:cNvSpPr txBox="1"/>
            <p:nvPr/>
          </p:nvSpPr>
          <p:spPr>
            <a:xfrm>
              <a:off x="5092358" y="4781921"/>
              <a:ext cx="3113710" cy="3388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4655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9310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43965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58620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73275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87930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02585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317240" algn="l" defTabSz="829310" rtl="0" eaLnBrk="1" latinLnBrk="0" hangingPunct="1">
                <a:defRPr sz="16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zh-CN" sz="1200" baseline="-25000" dirty="0">
                  <a:solidFill>
                    <a:srgbClr val="000000"/>
                  </a:solidFill>
                  <a:latin typeface="+mj-lt"/>
                  <a:ea typeface="宋体" pitchFamily="2" charset="-122"/>
                  <a:cs typeface="Times New Roman Regular" panose="02020603050405020304" charset="0"/>
                </a:rPr>
                <a:t>antisense strand capture</a:t>
              </a:r>
            </a:p>
          </p:txBody>
        </p:sp>
        <p:cxnSp>
          <p:nvCxnSpPr>
            <p:cNvPr id="21" name="直接连接符 44"/>
            <p:cNvCxnSpPr/>
            <p:nvPr/>
          </p:nvCxnSpPr>
          <p:spPr>
            <a:xfrm>
              <a:off x="4482658" y="3749626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2" name="直接连接符 45"/>
            <p:cNvCxnSpPr/>
            <p:nvPr/>
          </p:nvCxnSpPr>
          <p:spPr>
            <a:xfrm>
              <a:off x="4689033" y="3841066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" name="直接连接符 46"/>
            <p:cNvCxnSpPr/>
            <p:nvPr/>
          </p:nvCxnSpPr>
          <p:spPr>
            <a:xfrm>
              <a:off x="4925888" y="3932506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" name="直接连接符 47"/>
            <p:cNvCxnSpPr/>
            <p:nvPr/>
          </p:nvCxnSpPr>
          <p:spPr>
            <a:xfrm>
              <a:off x="5294187" y="4032835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5" name="直接连接符 48"/>
            <p:cNvCxnSpPr/>
            <p:nvPr/>
          </p:nvCxnSpPr>
          <p:spPr>
            <a:xfrm>
              <a:off x="5612958" y="4081095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6" name="直接连接符 49"/>
            <p:cNvCxnSpPr/>
            <p:nvPr/>
          </p:nvCxnSpPr>
          <p:spPr>
            <a:xfrm>
              <a:off x="6043487" y="4188411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7" name="直接连接符 50"/>
            <p:cNvCxnSpPr/>
            <p:nvPr/>
          </p:nvCxnSpPr>
          <p:spPr>
            <a:xfrm>
              <a:off x="6359083" y="4309061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" name="直接连接符 51"/>
            <p:cNvCxnSpPr/>
            <p:nvPr/>
          </p:nvCxnSpPr>
          <p:spPr>
            <a:xfrm>
              <a:off x="6795329" y="4401770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9" name="直接连接符 52"/>
            <p:cNvCxnSpPr/>
            <p:nvPr/>
          </p:nvCxnSpPr>
          <p:spPr>
            <a:xfrm>
              <a:off x="7193474" y="4508451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0" name="直接连接符 53"/>
            <p:cNvCxnSpPr/>
            <p:nvPr/>
          </p:nvCxnSpPr>
          <p:spPr>
            <a:xfrm>
              <a:off x="7519863" y="4624609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31" name="直接连接符 54"/>
            <p:cNvCxnSpPr/>
            <p:nvPr/>
          </p:nvCxnSpPr>
          <p:spPr>
            <a:xfrm>
              <a:off x="7798628" y="4719270"/>
              <a:ext cx="605155" cy="8890"/>
            </a:xfrm>
            <a:prstGeom prst="line">
              <a:avLst/>
            </a:prstGeom>
            <a:ln w="9525" cap="flat" cmpd="sng">
              <a:solidFill>
                <a:srgbClr val="BE4B48"/>
              </a:solidFill>
              <a:prstDash val="solid"/>
              <a:headEnd type="none" w="med" len="med"/>
              <a:tailEnd type="none" w="med" len="med"/>
            </a:ln>
          </p:spPr>
        </p:cxn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03" y="3492711"/>
            <a:ext cx="2542400" cy="1256454"/>
          </a:xfrm>
          <a:prstGeom prst="rect">
            <a:avLst/>
          </a:prstGeom>
        </p:spPr>
      </p:pic>
      <p:sp>
        <p:nvSpPr>
          <p:cNvPr id="2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11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sp>
        <p:nvSpPr>
          <p:cNvPr id="49" name="标题 1"/>
          <p:cNvSpPr txBox="1"/>
          <p:nvPr/>
        </p:nvSpPr>
        <p:spPr>
          <a:xfrm>
            <a:off x="381000" y="280988"/>
            <a:ext cx="6356985" cy="421005"/>
          </a:xfrm>
          <a:prstGeom prst="rect">
            <a:avLst/>
          </a:prstGeom>
        </p:spPr>
        <p:txBody>
          <a:bodyPr lIns="68580" tIns="34290" rIns="68580" bIns="34290"/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5pPr>
            <a:lvl6pPr marL="132905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6pPr>
            <a:lvl7pPr marL="174371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7pPr>
            <a:lvl8pPr marL="215836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8pPr>
            <a:lvl9pPr marL="257302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3369" lvl="1" indent="-283369" algn="l" defTabSz="754380" fontAlgn="auto">
              <a:buClrTx/>
            </a:pPr>
            <a:r>
              <a:rPr lang="en-US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Classic </a:t>
            </a:r>
            <a:r>
              <a:rPr lang="cs-CZ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ddCAP</a:t>
            </a:r>
            <a:r>
              <a:rPr lang="en-US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®</a:t>
            </a:r>
            <a:r>
              <a:rPr lang="cs-CZ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 - Library Prep</a:t>
            </a:r>
            <a:endParaRPr lang="en-US" altLang="zh-CN" sz="2100" b="1" dirty="0">
              <a:solidFill>
                <a:srgbClr val="00653C"/>
              </a:solidFill>
              <a:latin typeface="+mj-lt"/>
              <a:ea typeface="微软雅黑" charset="-122"/>
              <a:cs typeface="Times New Roman Bold" panose="020206030504050203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50354"/>
            <a:ext cx="4616598" cy="35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内容占位符 2"/>
          <p:cNvSpPr txBox="1"/>
          <p:nvPr/>
        </p:nvSpPr>
        <p:spPr>
          <a:xfrm>
            <a:off x="412462" y="157639"/>
            <a:ext cx="7700963" cy="761048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altLang="zh-CN" sz="2100" b="1" kern="1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ddCap</a:t>
            </a:r>
            <a:r>
              <a:rPr lang="en-US" altLang="zh-CN" sz="2100" b="1" kern="100" baseline="300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®</a:t>
            </a:r>
            <a:r>
              <a:rPr lang="en-US" altLang="zh-CN" sz="2100" b="1" kern="1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 </a:t>
            </a:r>
            <a:r>
              <a:rPr lang="en-US" altLang="zh-CN" sz="2100" b="1" dirty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  <a:sym typeface="+mn-ea"/>
              </a:rPr>
              <a:t>Comprehensive</a:t>
            </a:r>
            <a:r>
              <a:rPr lang="en-US" altLang="zh-CN" sz="2100" b="1" kern="100" dirty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 Panel </a:t>
            </a:r>
            <a:r>
              <a:rPr lang="en-US" altLang="zh-CN" sz="2100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</a:rPr>
              <a:t>Workflow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1476852" y="1816324"/>
            <a:ext cx="5543420" cy="185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椭圆 9"/>
          <p:cNvSpPr/>
          <p:nvPr/>
        </p:nvSpPr>
        <p:spPr>
          <a:xfrm>
            <a:off x="487204" y="1149573"/>
            <a:ext cx="1350000" cy="1350000"/>
          </a:xfrm>
          <a:prstGeom prst="ellipse">
            <a:avLst/>
          </a:prstGeom>
          <a:solidFill>
            <a:srgbClr val="3DAD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756285" fontAlgn="base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latin typeface="+mj-lt"/>
              <a:ea typeface="宋体" pitchFamily="2" charset="-122"/>
              <a:cs typeface="Times New Roman Regular" panose="0202060305040502030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87204" y="1326738"/>
            <a:ext cx="1376839" cy="995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DAD49"/>
                </a:solidFill>
              </a14:hiddenFill>
            </a:ext>
          </a:extLst>
        </p:spPr>
        <p:txBody>
          <a:bodyPr vert="horz" wrap="square" lIns="68218" tIns="34109" rIns="68218" bIns="34109" numCol="1" rtlCol="0" anchor="ctr" anchorCtr="0" compatLnSpc="1"/>
          <a:lstStyle/>
          <a:p>
            <a:pPr algn="ctr"/>
            <a:r>
              <a:rPr lang="en-US" altLang="zh-CN" sz="1400" b="1" dirty="0">
                <a:solidFill>
                  <a:sysClr val="window" lastClr="FFFFFF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Step 1.</a:t>
            </a:r>
          </a:p>
          <a:p>
            <a:pPr algn="ctr"/>
            <a:r>
              <a:rPr lang="en-US" altLang="zh-CN" sz="1400" b="1" dirty="0">
                <a:solidFill>
                  <a:sysClr val="window" lastClr="FFFFFF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Nucleic acid extraction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217420" y="1149573"/>
            <a:ext cx="1376363" cy="1349693"/>
            <a:chOff x="4416" y="2321"/>
            <a:chExt cx="2890" cy="2834"/>
          </a:xfrm>
        </p:grpSpPr>
        <p:sp>
          <p:nvSpPr>
            <p:cNvPr id="43" name="椭圆 42"/>
            <p:cNvSpPr/>
            <p:nvPr/>
          </p:nvSpPr>
          <p:spPr>
            <a:xfrm>
              <a:off x="4472" y="2321"/>
              <a:ext cx="2835" cy="2835"/>
            </a:xfrm>
            <a:prstGeom prst="ellipse">
              <a:avLst/>
            </a:prstGeom>
            <a:solidFill>
              <a:srgbClr val="0D7D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628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>
                <a:latin typeface="+mj-lt"/>
                <a:ea typeface="宋体" pitchFamily="2" charset="-122"/>
                <a:cs typeface="Times New Roman Regular" panose="0202060305040502030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4416" y="2694"/>
              <a:ext cx="2891" cy="2090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D7DA8"/>
                  </a:solidFill>
                </a14:hiddenFill>
              </a:ext>
            </a:extLst>
          </p:spPr>
          <p:txBody>
            <a:bodyPr vert="horz" wrap="square" lIns="90957" tIns="45478" rIns="90957" bIns="45478" numCol="1" rtlCol="0" anchor="ctr" anchorCtr="0" compatLnSpc="1"/>
            <a:lstStyle/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Arial Unicode MS" panose="020B0604020202020204" pitchFamily="34" charset="-122"/>
                  <a:cs typeface="Times New Roman Bold" panose="02020603050405020304" charset="0"/>
                </a:rPr>
                <a:t>Step 2. </a:t>
              </a:r>
            </a:p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Arial Unicode MS" panose="020B0604020202020204" pitchFamily="34" charset="-122"/>
                  <a:cs typeface="Times New Roman Bold" panose="02020603050405020304" charset="0"/>
                </a:rPr>
                <a:t>Library preparation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98119" y="1149573"/>
            <a:ext cx="1376363" cy="1349693"/>
            <a:chOff x="4416" y="2321"/>
            <a:chExt cx="2890" cy="2834"/>
          </a:xfrm>
        </p:grpSpPr>
        <p:sp>
          <p:nvSpPr>
            <p:cNvPr id="47" name="椭圆 46"/>
            <p:cNvSpPr/>
            <p:nvPr/>
          </p:nvSpPr>
          <p:spPr>
            <a:xfrm>
              <a:off x="4472" y="2321"/>
              <a:ext cx="2835" cy="2835"/>
            </a:xfrm>
            <a:prstGeom prst="ellipse">
              <a:avLst/>
            </a:prstGeom>
            <a:solidFill>
              <a:srgbClr val="EC7C5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628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>
                <a:latin typeface="+mj-lt"/>
                <a:ea typeface="宋体" pitchFamily="2" charset="-122"/>
                <a:cs typeface="Times New Roman Regular" panose="02020603050405020304" charset="0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4416" y="2694"/>
              <a:ext cx="2891" cy="2090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D7DA8"/>
                  </a:solidFill>
                </a14:hiddenFill>
              </a:ext>
            </a:extLst>
          </p:spPr>
          <p:txBody>
            <a:bodyPr vert="horz" wrap="square" lIns="90957" tIns="45478" rIns="90957" bIns="45478" numCol="1" rtlCol="0" anchor="ctr" anchorCtr="0" compatLnSpc="1"/>
            <a:lstStyle/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Arial Unicode MS" panose="020B0604020202020204" pitchFamily="34" charset="-122"/>
                  <a:cs typeface="Times New Roman Bold" panose="02020603050405020304" charset="0"/>
                </a:rPr>
                <a:t>Step 3. </a:t>
              </a:r>
            </a:p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Arial Unicode MS" panose="020B0604020202020204" pitchFamily="34" charset="-122"/>
                  <a:cs typeface="Times New Roman Bold" panose="02020603050405020304" charset="0"/>
                </a:rPr>
                <a:t>Sequencing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72150" y="1150049"/>
            <a:ext cx="1376363" cy="1349693"/>
            <a:chOff x="4416" y="2321"/>
            <a:chExt cx="2890" cy="2834"/>
          </a:xfrm>
        </p:grpSpPr>
        <p:sp>
          <p:nvSpPr>
            <p:cNvPr id="50" name="椭圆 49"/>
            <p:cNvSpPr/>
            <p:nvPr/>
          </p:nvSpPr>
          <p:spPr>
            <a:xfrm>
              <a:off x="4472" y="2321"/>
              <a:ext cx="2835" cy="2835"/>
            </a:xfrm>
            <a:prstGeom prst="ellipse">
              <a:avLst/>
            </a:prstGeom>
            <a:solidFill>
              <a:srgbClr val="1FA1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628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>
                <a:latin typeface="+mj-lt"/>
                <a:ea typeface="宋体" pitchFamily="2" charset="-122"/>
                <a:cs typeface="Times New Roman Regular" panose="02020603050405020304" charset="0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4416" y="2694"/>
              <a:ext cx="2891" cy="2090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D7DA8"/>
                  </a:solidFill>
                </a14:hiddenFill>
              </a:ext>
            </a:extLst>
          </p:spPr>
          <p:txBody>
            <a:bodyPr vert="horz" wrap="square" lIns="90957" tIns="45478" rIns="90957" bIns="45478" numCol="1" rtlCol="0" anchor="ctr" anchorCtr="0" compatLnSpc="1"/>
            <a:lstStyle/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Arial Unicode MS" panose="020B0604020202020204" pitchFamily="34" charset="-122"/>
                  <a:cs typeface="Times New Roman Bold" panose="02020603050405020304" charset="0"/>
                </a:rPr>
                <a:t>Step 4. </a:t>
              </a:r>
            </a:p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Arial Unicode MS" panose="020B0604020202020204" pitchFamily="34" charset="-122"/>
                  <a:cs typeface="Times New Roman Bold" panose="02020603050405020304" charset="0"/>
                </a:rPr>
                <a:t>Data analysis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5284" y="4083918"/>
            <a:ext cx="1852136" cy="7976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en-US" altLang="zh-CN" sz="1100" b="1" smtClean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Extraction</a:t>
            </a:r>
            <a:endParaRPr lang="en-US" altLang="zh-CN" sz="1100" b="1" dirty="0">
              <a:solidFill>
                <a:srgbClr val="00B138"/>
              </a:solidFill>
              <a:latin typeface="+mj-lt"/>
              <a:ea typeface="Arial Unicode MS" panose="020B0604020202020204" pitchFamily="34" charset="-122"/>
              <a:cs typeface="Times New Roman Bold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Sample collection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Nucleic acid extraction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145982" y="4083919"/>
            <a:ext cx="2168843" cy="9669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en-US" altLang="zh-CN" sz="1100" b="1" smtClean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Library </a:t>
            </a:r>
            <a:r>
              <a:rPr lang="en-US" altLang="zh-CN" sz="1100" b="1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Prep</a:t>
            </a:r>
            <a:r>
              <a:rPr lang="en-US" altLang="zh-CN" sz="1100" b="1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. </a:t>
            </a:r>
            <a:endParaRPr lang="en-US" altLang="zh-CN" sz="1100" b="1" dirty="0">
              <a:solidFill>
                <a:srgbClr val="007FAC"/>
              </a:solidFill>
              <a:latin typeface="+mj-lt"/>
              <a:ea typeface="Arial Unicode MS" panose="020B0604020202020204" pitchFamily="34" charset="-122"/>
              <a:cs typeface="Times New Roman Bold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Sample barcoding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Target enrichment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Amplification/purification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082891" y="4083918"/>
            <a:ext cx="1552575" cy="6283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cs-CZ" altLang="zh-CN" sz="1100" b="1" smtClean="0">
                <a:solidFill>
                  <a:srgbClr val="FC7547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Sequencing</a:t>
            </a:r>
            <a:endParaRPr lang="en-US" altLang="zh-CN" sz="1100" b="1" dirty="0">
              <a:solidFill>
                <a:srgbClr val="FC7547"/>
              </a:solidFill>
              <a:latin typeface="+mj-lt"/>
              <a:ea typeface="Arial Unicode MS" panose="020B0604020202020204" pitchFamily="34" charset="-122"/>
              <a:cs typeface="Times New Roman Bold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FC7547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PE150 reads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FC7547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745004" y="4083919"/>
            <a:ext cx="1852136" cy="10182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cs-CZ" altLang="zh-CN" sz="1100" b="1" smtClean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Bioinformatics</a:t>
            </a:r>
          </a:p>
          <a:p>
            <a:pPr>
              <a:spcAft>
                <a:spcPts val="375"/>
              </a:spcAft>
            </a:pPr>
            <a:r>
              <a:rPr lang="en-US" altLang="zh-CN" sz="1100" smtClean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  <a:sym typeface="+mn-ea"/>
              </a:rPr>
              <a:t>(</a:t>
            </a: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  <a:sym typeface="+mn-ea"/>
              </a:rPr>
              <a:t>Automatic data analysis)</a:t>
            </a:r>
            <a:endParaRPr lang="en-US" altLang="zh-CN" sz="1100" dirty="0">
              <a:solidFill>
                <a:srgbClr val="00A484"/>
              </a:solidFill>
              <a:latin typeface="+mj-lt"/>
              <a:ea typeface="Arial Unicode MS" panose="020B0604020202020204" pitchFamily="34" charset="-122"/>
              <a:cs typeface="Times New Roman Regular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Variant calling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Variant annotation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66562" y="2118742"/>
            <a:ext cx="585737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TAT: ~5 h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594134" y="2118742"/>
            <a:ext cx="585738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TAT: ~2 d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289108" y="2118742"/>
            <a:ext cx="794128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TAT: ~25-44 h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143149" y="2118742"/>
            <a:ext cx="678712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TAT: ~3-5 h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882890" y="2188845"/>
            <a:ext cx="585738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TAT: ~4 h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95337" y="843558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b="1" dirty="0"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Day 1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22194" y="844034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b="1" dirty="0"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Day 5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335780" y="844034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b="1" dirty="0"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Day 3~4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554605" y="843558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b="1" dirty="0"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Day 2~3</a:t>
            </a:r>
          </a:p>
        </p:txBody>
      </p:sp>
      <p:sp>
        <p:nvSpPr>
          <p:cNvPr id="3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12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pic>
        <p:nvPicPr>
          <p:cNvPr id="41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6" y="2558062"/>
            <a:ext cx="454287" cy="4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流程图: 可选过程 7"/>
          <p:cNvSpPr/>
          <p:nvPr/>
        </p:nvSpPr>
        <p:spPr>
          <a:xfrm>
            <a:off x="1047142" y="3126942"/>
            <a:ext cx="611668" cy="167402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 ThermoCycler</a:t>
            </a:r>
          </a:p>
        </p:txBody>
      </p:sp>
      <p:pic>
        <p:nvPicPr>
          <p:cNvPr id="78" name="图片 1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697" t="4748" r="32127"/>
          <a:stretch>
            <a:fillRect/>
          </a:stretch>
        </p:blipFill>
        <p:spPr>
          <a:xfrm>
            <a:off x="502445" y="2514689"/>
            <a:ext cx="400359" cy="5318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文本框 49"/>
          <p:cNvSpPr txBox="1"/>
          <p:nvPr/>
        </p:nvSpPr>
        <p:spPr>
          <a:xfrm>
            <a:off x="323528" y="3083685"/>
            <a:ext cx="700406" cy="2539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Ultrasonicator</a:t>
            </a:r>
          </a:p>
          <a:p>
            <a:pPr algn="ctr"/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(Covaris M220)</a:t>
            </a:r>
            <a:endParaRPr lang="zh-CN" altLang="en-US" sz="600" b="1">
              <a:latin typeface="+mj-lt"/>
              <a:cs typeface="Times New Roman Bold" panose="02020603050405020304" charset="0"/>
            </a:endParaRPr>
          </a:p>
        </p:txBody>
      </p:sp>
      <p:pic>
        <p:nvPicPr>
          <p:cNvPr id="81" name="Picture 2" descr="https://ss2.bdstatic.com/70cFvnSh_Q1YnxGkpoWK1HF6hhy/it/u=2391821367,1900961747&amp;fm=23&amp;gp=0.jpg"/>
          <p:cNvPicPr>
            <a:picLocks noChangeAspect="1"/>
          </p:cNvPicPr>
          <p:nvPr/>
        </p:nvPicPr>
        <p:blipFill>
          <a:blip r:embed="rId4"/>
          <a:srcRect r="3169" b="40358"/>
          <a:stretch>
            <a:fillRect/>
          </a:stretch>
        </p:blipFill>
        <p:spPr>
          <a:xfrm>
            <a:off x="607398" y="3393085"/>
            <a:ext cx="700406" cy="261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流程图: 可选过程 9"/>
          <p:cNvSpPr/>
          <p:nvPr/>
        </p:nvSpPr>
        <p:spPr>
          <a:xfrm>
            <a:off x="651321" y="3754453"/>
            <a:ext cx="782912" cy="168593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zh-CN" altLang="en-US" sz="600" b="1" dirty="0">
                <a:latin typeface="+mj-lt"/>
                <a:ea typeface="微软雅黑" charset="-122"/>
                <a:cs typeface="Times New Roman Bold" panose="02020603050405020304" charset="0"/>
              </a:rPr>
              <a:t>Magnetic </a:t>
            </a:r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S</a:t>
            </a:r>
            <a:r>
              <a:rPr lang="zh-CN" altLang="en-US" sz="600" b="1" dirty="0">
                <a:latin typeface="+mj-lt"/>
                <a:ea typeface="微软雅黑" charset="-122"/>
                <a:cs typeface="Times New Roman Bold" panose="02020603050405020304" charset="0"/>
              </a:rPr>
              <a:t>tand</a:t>
            </a:r>
          </a:p>
        </p:txBody>
      </p:sp>
      <p:sp>
        <p:nvSpPr>
          <p:cNvPr id="83" name="流程图: 可选过程 8"/>
          <p:cNvSpPr/>
          <p:nvPr/>
        </p:nvSpPr>
        <p:spPr>
          <a:xfrm>
            <a:off x="2323134" y="3000070"/>
            <a:ext cx="1260724" cy="332657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dirty="0" err="1">
                <a:latin typeface="+mj-lt"/>
                <a:ea typeface="微软雅黑" charset="-122"/>
                <a:cs typeface="Times New Roman Regular" panose="02020603050405020304" charset="0"/>
              </a:rPr>
              <a:t>Fluorometer</a:t>
            </a:r>
            <a:r>
              <a:rPr lang="en-US" altLang="zh-CN" sz="600" b="1" dirty="0">
                <a:latin typeface="+mj-lt"/>
                <a:ea typeface="微软雅黑" charset="-122"/>
                <a:cs typeface="Times New Roman Regular" panose="02020603050405020304" charset="0"/>
              </a:rPr>
              <a:t> </a:t>
            </a:r>
          </a:p>
        </p:txBody>
      </p:sp>
      <p:sp>
        <p:nvSpPr>
          <p:cNvPr id="84" name="流程图: 可选过程 5"/>
          <p:cNvSpPr/>
          <p:nvPr/>
        </p:nvSpPr>
        <p:spPr>
          <a:xfrm>
            <a:off x="2485948" y="2678191"/>
            <a:ext cx="463531" cy="332503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dirty="0">
                <a:latin typeface="+mj-lt"/>
                <a:ea typeface="宋体" pitchFamily="2" charset="-122"/>
                <a:cs typeface="Times New Roman Regular" panose="02020603050405020304" charset="0"/>
              </a:rPr>
              <a:t>or</a:t>
            </a:r>
          </a:p>
        </p:txBody>
      </p:sp>
      <p:grpSp>
        <p:nvGrpSpPr>
          <p:cNvPr id="85" name="组合 41"/>
          <p:cNvGrpSpPr/>
          <p:nvPr/>
        </p:nvGrpSpPr>
        <p:grpSpPr>
          <a:xfrm>
            <a:off x="2205554" y="2555874"/>
            <a:ext cx="1540692" cy="728663"/>
            <a:chOff x="5386" y="3102"/>
            <a:chExt cx="4773" cy="2255"/>
          </a:xfrm>
        </p:grpSpPr>
        <p:grpSp>
          <p:nvGrpSpPr>
            <p:cNvPr id="86" name="组合 25"/>
            <p:cNvGrpSpPr/>
            <p:nvPr/>
          </p:nvGrpSpPr>
          <p:grpSpPr>
            <a:xfrm>
              <a:off x="5386" y="3102"/>
              <a:ext cx="4773" cy="2255"/>
              <a:chOff x="5386" y="3102"/>
              <a:chExt cx="4773" cy="2255"/>
            </a:xfrm>
          </p:grpSpPr>
          <p:pic>
            <p:nvPicPr>
              <p:cNvPr id="88" name="图片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2F2F2">
                      <a:alpha val="100000"/>
                    </a:srgbClr>
                  </a:clrFrom>
                  <a:clrTo>
                    <a:srgbClr val="F2F2F2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05" y="3452"/>
                <a:ext cx="2254" cy="15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9" name="图片 2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86" y="3102"/>
                <a:ext cx="2255" cy="2255"/>
              </a:xfrm>
              <a:prstGeom prst="rect">
                <a:avLst/>
              </a:prstGeom>
            </p:spPr>
          </p:pic>
          <p:grpSp>
            <p:nvGrpSpPr>
              <p:cNvPr id="90" name="组合 9"/>
              <p:cNvGrpSpPr/>
              <p:nvPr/>
            </p:nvGrpSpPr>
            <p:grpSpPr>
              <a:xfrm>
                <a:off x="5436" y="3171"/>
                <a:ext cx="1338" cy="655"/>
                <a:chOff x="5436" y="3171"/>
                <a:chExt cx="1338" cy="655"/>
              </a:xfrm>
            </p:grpSpPr>
            <p:pic>
              <p:nvPicPr>
                <p:cNvPr id="91" name="图片 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2" y="3171"/>
                  <a:ext cx="1323" cy="372"/>
                </a:xfrm>
                <a:prstGeom prst="rect">
                  <a:avLst/>
                </a:prstGeom>
              </p:spPr>
            </p:pic>
            <p:pic>
              <p:nvPicPr>
                <p:cNvPr id="92" name="图片 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6" y="3578"/>
                  <a:ext cx="804" cy="2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87" name="图片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8" y="3176"/>
              <a:ext cx="1299" cy="276"/>
            </a:xfrm>
            <a:prstGeom prst="rect">
              <a:avLst/>
            </a:prstGeom>
          </p:spPr>
        </p:pic>
      </p:grpSp>
      <p:sp>
        <p:nvSpPr>
          <p:cNvPr id="94" name="流程图: 可选过程 5"/>
          <p:cNvSpPr/>
          <p:nvPr/>
        </p:nvSpPr>
        <p:spPr>
          <a:xfrm>
            <a:off x="2544597" y="3740291"/>
            <a:ext cx="1029786" cy="196915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cs-CZ" altLang="zh-CN" sz="600" b="1" smtClean="0">
                <a:latin typeface="+mj-lt"/>
                <a:ea typeface="宋体" pitchFamily="2" charset="-122"/>
                <a:cs typeface="Times New Roman Regular" panose="02020603050405020304" charset="0"/>
              </a:rPr>
              <a:t>Fragment analysis</a:t>
            </a:r>
            <a:endParaRPr lang="en-US" altLang="zh-CN" sz="600" b="1" dirty="0">
              <a:latin typeface="+mj-lt"/>
              <a:ea typeface="宋体" pitchFamily="2" charset="-122"/>
              <a:cs typeface="Times New Roman Regular" panose="02020603050405020304" charset="0"/>
            </a:endParaRPr>
          </a:p>
        </p:txBody>
      </p:sp>
      <p:grpSp>
        <p:nvGrpSpPr>
          <p:cNvPr id="95" name="组合 39"/>
          <p:cNvGrpSpPr/>
          <p:nvPr/>
        </p:nvGrpSpPr>
        <p:grpSpPr>
          <a:xfrm>
            <a:off x="2293348" y="3223918"/>
            <a:ext cx="640105" cy="498427"/>
            <a:chOff x="5456" y="5795"/>
            <a:chExt cx="2340" cy="1556"/>
          </a:xfrm>
        </p:grpSpPr>
        <p:pic>
          <p:nvPicPr>
            <p:cNvPr id="96" name="图片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66" y="6176"/>
              <a:ext cx="2119" cy="11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7" name="图片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56" y="5795"/>
              <a:ext cx="2340" cy="491"/>
            </a:xfrm>
            <a:prstGeom prst="rect">
              <a:avLst/>
            </a:prstGeom>
          </p:spPr>
        </p:pic>
      </p:grpSp>
      <p:grpSp>
        <p:nvGrpSpPr>
          <p:cNvPr id="98" name="组合 48"/>
          <p:cNvGrpSpPr/>
          <p:nvPr/>
        </p:nvGrpSpPr>
        <p:grpSpPr>
          <a:xfrm>
            <a:off x="3283268" y="3294344"/>
            <a:ext cx="337661" cy="421726"/>
            <a:chOff x="8456" y="6438"/>
            <a:chExt cx="1362" cy="1710"/>
          </a:xfrm>
        </p:grpSpPr>
        <p:pic>
          <p:nvPicPr>
            <p:cNvPr id="99" name="图片 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56" y="6952"/>
              <a:ext cx="1197" cy="11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0" name="图片 3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12" y="6438"/>
              <a:ext cx="1306" cy="642"/>
            </a:xfrm>
            <a:prstGeom prst="rect">
              <a:avLst/>
            </a:prstGeom>
          </p:spPr>
        </p:pic>
      </p:grpSp>
      <p:pic>
        <p:nvPicPr>
          <p:cNvPr id="101" name="Picture 11" descr="https://timgsa.baidu.com/timg?image&amp;quality=80&amp;size=b9999_10000&amp;sec=1531590677858&amp;di=250a8d0776c47f92c282973318699fd1&amp;imgtype=jpg&amp;src=http%3A%2F%2Fimg1.imgtn.bdimg.com%2Fit%2Fu%3D3423629406%2C2215579258%26fm%3D214%26gp%3D0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4492" y="2659937"/>
            <a:ext cx="553164" cy="560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流程图: 可选过程 5"/>
          <p:cNvSpPr/>
          <p:nvPr/>
        </p:nvSpPr>
        <p:spPr>
          <a:xfrm>
            <a:off x="3976865" y="3247120"/>
            <a:ext cx="640531" cy="187881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smtClean="0">
                <a:latin typeface="+mj-lt"/>
                <a:ea typeface="微软雅黑" charset="-122"/>
                <a:cs typeface="Times New Roman Bold" panose="02020603050405020304" charset="0"/>
              </a:rPr>
              <a:t>Nextseq </a:t>
            </a:r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500</a:t>
            </a:r>
          </a:p>
        </p:txBody>
      </p:sp>
      <p:sp>
        <p:nvSpPr>
          <p:cNvPr id="103" name="文本框 5"/>
          <p:cNvSpPr txBox="1"/>
          <p:nvPr/>
        </p:nvSpPr>
        <p:spPr>
          <a:xfrm>
            <a:off x="4737581" y="3260268"/>
            <a:ext cx="666646" cy="16158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600" b="1" smtClean="0">
                <a:latin typeface="+mj-lt"/>
                <a:ea typeface="微软雅黑" charset="-122"/>
                <a:cs typeface="Times New Roman Bold" panose="02020603050405020304" charset="0"/>
                <a:sym typeface="+mn-ea"/>
              </a:rPr>
              <a:t>Novaseq </a:t>
            </a:r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  <a:sym typeface="+mn-ea"/>
              </a:rPr>
              <a:t>6000</a:t>
            </a:r>
          </a:p>
        </p:txBody>
      </p:sp>
      <p:pic>
        <p:nvPicPr>
          <p:cNvPr id="104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1069" y="2678191"/>
            <a:ext cx="379670" cy="4829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33" y="2757521"/>
            <a:ext cx="429536" cy="3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79786"/>
            <a:ext cx="593031" cy="64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2971400"/>
              </p:ext>
            </p:extLst>
          </p:nvPr>
        </p:nvGraphicFramePr>
        <p:xfrm>
          <a:off x="394178" y="826750"/>
          <a:ext cx="7777639" cy="35564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9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7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+mj-lt"/>
                          <a:ea typeface="宋体" charset="0"/>
                          <a:cs typeface="Times New Roman Bold" panose="02020603050405020304" charset="0"/>
                          <a:sym typeface="+mn-ea"/>
                        </a:rPr>
                        <a:t>Parameter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6B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+mj-lt"/>
                          <a:ea typeface="宋体" charset="0"/>
                          <a:cs typeface="Times New Roman Bold" panose="02020603050405020304" charset="0"/>
                          <a:sym typeface="+mn-ea"/>
                        </a:rPr>
                        <a:t>Specification</a:t>
                      </a: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+mj-lt"/>
                          <a:ea typeface="宋体" charset="0"/>
                          <a:cs typeface="Times New Roman Bold" panose="02020603050405020304" charset="0"/>
                          <a:sym typeface="+mn-ea"/>
                        </a:rPr>
                        <a:t>s</a:t>
                      </a:r>
                      <a:endParaRPr lang="zh-CN" altLang="en-US" sz="1100" b="1" dirty="0">
                        <a:solidFill>
                          <a:sysClr val="window" lastClr="FFFFFF"/>
                        </a:solidFill>
                        <a:latin typeface="+mj-lt"/>
                        <a:ea typeface="宋体" charset="0"/>
                        <a:cs typeface="Times New Roman Bold" panose="02020603050405020304" charset="0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6B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</a:rPr>
                        <a:t>Technology</a:t>
                      </a:r>
                    </a:p>
                  </a:txBody>
                  <a:tcPr marL="51442" marR="51442" marT="25712" marB="25712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829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smtClean="0">
                          <a:solidFill>
                            <a:schemeClr val="tx1"/>
                          </a:solidFill>
                          <a:latin typeface="+mj-lt"/>
                          <a:cs typeface="Times New Roman Regular" panose="02020603050405020304" charset="0"/>
                        </a:rPr>
                        <a:t>ddCAP®</a:t>
                      </a:r>
                      <a:endParaRPr lang="en-US" altLang="zh-CN" sz="1100" b="0" dirty="0" err="1">
                        <a:solidFill>
                          <a:schemeClr val="tx1"/>
                        </a:solidFill>
                        <a:latin typeface="+mj-lt"/>
                        <a:cs typeface="Times New Roman Regular" panose="02020603050405020304" charset="0"/>
                      </a:endParaRPr>
                    </a:p>
                  </a:txBody>
                  <a:tcPr marL="51442" marR="51442" marT="25712" marB="25712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Target Regions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128 genes and  </a:t>
                      </a: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 Regular" panose="02020603050405020304" charset="0"/>
                        </a:rPr>
                        <a:t>MSI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5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cs typeface="Times New Roman Bold" panose="02020603050405020304" charset="0"/>
                          <a:sym typeface="宋体" pitchFamily="2" charset="-122"/>
                        </a:rPr>
                        <a:t>Alterations Detected</a:t>
                      </a:r>
                      <a:endParaRPr lang="en-US" altLang="zh-CN" sz="1100" b="1" i="0" u="none" strike="noStrike" baseline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宋体" pitchFamily="2" charset="-122"/>
                        <a:cs typeface="Times New Roman Bold" panose="02020603050405020304" charset="0"/>
                        <a:sym typeface="宋体" pitchFamily="2" charset="-122"/>
                      </a:endParaRP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+mj-lt"/>
                          <a:ea typeface="微软雅黑" charset="-122"/>
                          <a:cs typeface="Times New Roman Regular" panose="02020603050405020304" charset="0"/>
                          <a:sym typeface="宋体" pitchFamily="2" charset="-122"/>
                        </a:rPr>
                        <a:t>SNV, Indel, Fusion, CNV, SNP, MSI *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Tumor Type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Cross-tumor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Sample</a:t>
                      </a:r>
                      <a:r>
                        <a:rPr lang="en-US" altLang="zh-CN" sz="1100" b="1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 Type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FFPE tumor tissue, liquid biopsy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DNA Input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FFPE DNA: optimal 100 </a:t>
                      </a:r>
                      <a:r>
                        <a:rPr lang="en-US" altLang="zh-CN" sz="1100" b="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ng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 (minimum 50 ng)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cs typeface="Times New Roman Regular" panose="02020603050405020304" charset="0"/>
                      </a:endParaRPr>
                    </a:p>
                    <a:p>
                      <a:r>
                        <a:rPr lang="en-US" altLang="zh-CN" sz="1100" b="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Plasma cfDNA: 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optimal </a:t>
                      </a:r>
                      <a:r>
                        <a:rPr lang="en-US" altLang="zh-CN" sz="1100" b="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30 ng (minimum 10 ng)</a:t>
                      </a:r>
                      <a:endParaRPr lang="en-US" altLang="zh-CN" sz="1100" b="0" kern="120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  <a:sym typeface="+mn-ea"/>
                        </a:rPr>
                        <a:t>Limit of Detection (</a:t>
                      </a:r>
                      <a:r>
                        <a:rPr lang="en-US" altLang="zh-CN" sz="1100" b="1" dirty="0" err="1">
                          <a:latin typeface="+mj-lt"/>
                          <a:cs typeface="Times New Roman Bold" panose="02020603050405020304" charset="0"/>
                          <a:sym typeface="+mn-ea"/>
                        </a:rPr>
                        <a:t>LoD</a:t>
                      </a:r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  <a:sym typeface="+mn-ea"/>
                        </a:rPr>
                        <a:t>)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FFPE DNA: 5% allele frequency; 20% tumor content</a:t>
                      </a:r>
                      <a:endParaRPr lang="en-US" altLang="zh-CN" sz="1100" b="0" dirty="0">
                        <a:latin typeface="+mj-lt"/>
                        <a:cs typeface="Times New Roman Regular" panose="02020603050405020304" charset="0"/>
                        <a:sym typeface="宋体" pitchFamily="2" charset="-122"/>
                      </a:endParaRPr>
                    </a:p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Plasma cfDNA: 0.5% allele frequency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  <a:sym typeface="宋体" pitchFamily="2" charset="-122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607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Data Output per Sample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FFPE DNA: 1.5 Gb/sample</a:t>
                      </a:r>
                      <a:endParaRPr lang="en-US" altLang="zh-CN" sz="1100" b="0" dirty="0">
                        <a:latin typeface="+mj-lt"/>
                        <a:cs typeface="Times New Roman Regular" panose="02020603050405020304" charset="0"/>
                        <a:sym typeface="宋体" pitchFamily="2" charset="-122"/>
                      </a:endParaRPr>
                    </a:p>
                    <a:p>
                      <a:pPr marL="0" marR="0" indent="0" algn="l" defTabSz="828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  <a:sym typeface="宋体" pitchFamily="2" charset="-122"/>
                        </a:rPr>
                        <a:t>Plasma cfDNA: 8 Gb/sample</a:t>
                      </a:r>
                      <a:endParaRPr lang="en-US" altLang="zh-CN" sz="1100" b="0" baseline="0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  <a:sym typeface="宋体" pitchFamily="2" charset="-122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587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  <a:sym typeface="宋体" pitchFamily="2" charset="-122"/>
                        </a:rPr>
                        <a:t>Sequencing Type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PE150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587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Sequencer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err="1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Illumina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NextSeq 500, </a:t>
                      </a:r>
                      <a:r>
                        <a:rPr lang="en-US" altLang="zh-CN" sz="1100" b="0" dirty="0" err="1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NovaSeq 6000</a:t>
                      </a:r>
                      <a:endParaRPr lang="en-US" altLang="zh-CN" sz="1100" b="0" baseline="0" dirty="0" err="1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 Regular" panose="02020603050405020304" charset="0"/>
                      </a:endParaRP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TAT for Library </a:t>
                      </a:r>
                      <a:r>
                        <a:rPr lang="en-US" altLang="zh-CN" sz="1100" b="1" dirty="0">
                          <a:latin typeface="+mj-lt"/>
                          <a:cs typeface="Times New Roman Bold" panose="02020603050405020304" charset="0"/>
                        </a:rPr>
                        <a:t>Preparation</a:t>
                      </a:r>
                      <a:endParaRPr lang="en-US" altLang="zh-CN" sz="1100" b="1" dirty="0">
                        <a:solidFill>
                          <a:sysClr val="windowText" lastClr="000000"/>
                        </a:solidFill>
                        <a:latin typeface="+mj-lt"/>
                        <a:ea typeface="宋体" pitchFamily="2" charset="-122"/>
                        <a:cs typeface="Times New Roman Bold" panose="02020603050405020304" charset="0"/>
                      </a:endParaRP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 panose="020B060403050404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2 d (hands-on time 4 h )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5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Bold" panose="02020603050405020304" charset="0"/>
                        </a:rPr>
                        <a:t>TAT from Sample to Report</a:t>
                      </a:r>
                    </a:p>
                  </a:txBody>
                  <a:tcPr marL="68567" marR="68567" marT="34283" marB="34283" anchor="ctr">
                    <a:lnL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100" baseline="0" dirty="0">
                          <a:solidFill>
                            <a:sysClr val="windowText" lastClr="000000"/>
                          </a:solidFill>
                          <a:latin typeface="+mj-lt"/>
                          <a:ea typeface="宋体" pitchFamily="2" charset="-122"/>
                          <a:cs typeface="Times New Roman Regular" panose="02020603050405020304" charset="0"/>
                        </a:rPr>
                        <a:t>5 days</a:t>
                      </a:r>
                    </a:p>
                  </a:txBody>
                  <a:tcPr marL="68567" marR="68567" marT="34283" marB="34283" anchor="ctr">
                    <a:lnL>
                      <a:noFill/>
                    </a:lnL>
                    <a:lnR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R>
                    <a:lnT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T>
                    <a:lnB w="1270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Tytuł 2"/>
          <p:cNvSpPr txBox="1"/>
          <p:nvPr/>
        </p:nvSpPr>
        <p:spPr>
          <a:xfrm>
            <a:off x="287179" y="114469"/>
            <a:ext cx="5659755" cy="523875"/>
          </a:xfrm>
          <a:prstGeom prst="rect">
            <a:avLst/>
          </a:prstGeom>
        </p:spPr>
        <p:txBody>
          <a:bodyPr lIns="68330" tIns="34164" rIns="68330" bIns="34164"/>
          <a:lstStyle>
            <a:lvl1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2pPr>
            <a:lvl3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3pPr>
            <a:lvl4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4pPr>
            <a:lvl5pPr marL="10083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5pPr>
            <a:lvl6pPr marL="14655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6pPr>
            <a:lvl7pPr marL="19227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7pPr>
            <a:lvl8pPr marL="23799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8pPr>
            <a:lvl9pPr marL="2837180" indent="-1008380"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charset="0"/>
                <a:ea typeface="宋体" pitchFamily="2" charset="-122"/>
                <a:sym typeface="Calibri" charset="0"/>
              </a:defRPr>
            </a:lvl9pPr>
          </a:lstStyle>
          <a:p>
            <a:pPr algn="l" defTabSz="684848"/>
            <a:endParaRPr lang="en-US" sz="3600" b="1" baseline="-25000" dirty="0">
              <a:solidFill>
                <a:srgbClr val="000000"/>
              </a:solidFill>
              <a:cs typeface="Times New Roman Regular" panose="02020603050405020304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86999" y="120499"/>
            <a:ext cx="7362349" cy="761048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altLang="zh-CN" sz="2100" b="1" kern="1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ddCAP</a:t>
            </a:r>
            <a:r>
              <a:rPr lang="en-US" altLang="zh-CN" sz="2100" b="1" kern="100" baseline="300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®</a:t>
            </a:r>
            <a:r>
              <a:rPr lang="en-US" altLang="zh-CN" sz="2100" b="1" smtClean="0">
                <a:solidFill>
                  <a:srgbClr val="00653C"/>
                </a:solidFill>
                <a:latin typeface="+mj-lt"/>
                <a:cs typeface="Times New Roman Bold" panose="02020603050405020304" charset="0"/>
              </a:rPr>
              <a:t> </a:t>
            </a:r>
            <a:r>
              <a:rPr lang="en-US" altLang="zh-CN" sz="2100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</a:rPr>
              <a:t>Comprehensive</a:t>
            </a:r>
            <a:r>
              <a:rPr lang="en-US" sz="2100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  <a:sym typeface="+mn-ea"/>
              </a:rPr>
              <a:t> Panel – </a:t>
            </a:r>
            <a:r>
              <a:rPr lang="en-US" altLang="zh-CN" sz="2100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</a:rPr>
              <a:t>Specifications</a:t>
            </a:r>
          </a:p>
        </p:txBody>
      </p:sp>
      <p:sp>
        <p:nvSpPr>
          <p:cNvPr id="7" name="灯片编号占位符 3"/>
          <p:cNvSpPr>
            <a:spLocks noGrp="1"/>
          </p:cNvSpPr>
          <p:nvPr/>
        </p:nvSpPr>
        <p:spPr>
          <a:xfrm>
            <a:off x="6702266" y="475773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13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335" y="4777478"/>
            <a:ext cx="2551748" cy="206693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 fontAlgn="ctr">
              <a:buNone/>
            </a:pPr>
            <a:r>
              <a:rPr lang="en-US" altLang="zh-CN" sz="900" i="1" dirty="0">
                <a:solidFill>
                  <a:sysClr val="windowText" lastClr="000000"/>
                </a:solidFill>
                <a:latin typeface="+mj-lt"/>
                <a:ea typeface="微软雅黑" charset="-122"/>
                <a:cs typeface="Times New Roman Italic" panose="02020603050405020304" charset="0"/>
                <a:sym typeface="宋体" pitchFamily="2" charset="-122"/>
              </a:rPr>
              <a:t>* CNV and MSI detection are for tissue sample only.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83768" y="3701756"/>
            <a:ext cx="237626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3768" y="1548890"/>
            <a:ext cx="3023208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3768" y="1284712"/>
            <a:ext cx="3023208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3768" y="3947276"/>
            <a:ext cx="2376264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69020" y="2638116"/>
            <a:ext cx="3039084" cy="3878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69020" y="2222548"/>
            <a:ext cx="3039084" cy="3878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3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4747"/>
          <a:stretch/>
        </p:blipFill>
        <p:spPr>
          <a:xfrm>
            <a:off x="683568" y="1146737"/>
            <a:ext cx="7461229" cy="3168352"/>
          </a:xfrm>
          <a:prstGeom prst="rect">
            <a:avLst/>
          </a:prstGeom>
        </p:spPr>
      </p:pic>
      <p:sp>
        <p:nvSpPr>
          <p:cNvPr id="7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14</a:t>
            </a:fld>
            <a:endParaRPr lang="zh-CN" altLang="en-US" sz="8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286999" y="120499"/>
            <a:ext cx="7362349" cy="761048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altLang="zh-CN" sz="2100" b="1" kern="1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ddCAP</a:t>
            </a:r>
            <a:r>
              <a:rPr lang="en-US" altLang="zh-CN" sz="2100" b="1" kern="100" baseline="30000" smtClean="0">
                <a:solidFill>
                  <a:srgbClr val="00653C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®</a:t>
            </a:r>
            <a:r>
              <a:rPr lang="en-US" altLang="zh-CN" sz="2100" b="1" smtClean="0">
                <a:solidFill>
                  <a:srgbClr val="00653C"/>
                </a:solidFill>
                <a:latin typeface="+mj-lt"/>
                <a:cs typeface="Times New Roman Bold" panose="02020603050405020304" charset="0"/>
              </a:rPr>
              <a:t> </a:t>
            </a:r>
            <a:r>
              <a:rPr lang="en-US" altLang="zh-CN" sz="2100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</a:rPr>
              <a:t>Comprehensive</a:t>
            </a:r>
            <a:r>
              <a:rPr lang="en-US" sz="2100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  <a:sym typeface="+mn-ea"/>
              </a:rPr>
              <a:t> Panel </a:t>
            </a:r>
            <a:r>
              <a:rPr lang="en-US" sz="2100" b="1">
                <a:solidFill>
                  <a:srgbClr val="00653C"/>
                </a:solidFill>
                <a:latin typeface="+mj-lt"/>
                <a:cs typeface="Times New Roman Bold" panose="02020603050405020304" charset="0"/>
                <a:sym typeface="+mn-ea"/>
              </a:rPr>
              <a:t>– </a:t>
            </a:r>
            <a:r>
              <a:rPr lang="cs-CZ" sz="2100" b="1" smtClean="0">
                <a:solidFill>
                  <a:srgbClr val="00653C"/>
                </a:solidFill>
                <a:latin typeface="+mj-lt"/>
                <a:cs typeface="Times New Roman Bold" panose="02020603050405020304" charset="0"/>
                <a:sym typeface="+mn-ea"/>
              </a:rPr>
              <a:t>genes</a:t>
            </a:r>
            <a:endParaRPr lang="en-US" altLang="zh-CN" sz="2100" b="1" dirty="0">
              <a:solidFill>
                <a:srgbClr val="00653C"/>
              </a:solidFill>
              <a:latin typeface="+mj-lt"/>
              <a:cs typeface="Times New Roman Bold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内容占位符 2"/>
          <p:cNvSpPr txBox="1"/>
          <p:nvPr/>
        </p:nvSpPr>
        <p:spPr>
          <a:xfrm>
            <a:off x="395231" y="1140149"/>
            <a:ext cx="8289692" cy="351481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altLang="zh-CN" sz="1400" b="1" kern="100" smtClean="0">
                <a:solidFill>
                  <a:srgbClr val="006C80"/>
                </a:solidFill>
                <a:ea typeface="等线" panose="02010600030101010101" pitchFamily="2" charset="-122"/>
                <a:cs typeface="Times New Roman Bold" panose="02020603050405020304" charset="0"/>
              </a:rPr>
              <a:t>ddCAP</a:t>
            </a:r>
            <a:r>
              <a:rPr lang="cs-CZ" altLang="zh-CN" sz="1400" b="1" kern="100">
                <a:solidFill>
                  <a:srgbClr val="006C80"/>
                </a:solidFill>
                <a:ea typeface="等线" panose="02010600030101010101" pitchFamily="2" charset="-122"/>
                <a:cs typeface="Times New Roman Bold" panose="02020603050405020304" charset="0"/>
              </a:rPr>
              <a:t>® Comprehensive panel kit (129 genů, 5 dní TAT, 24 reakcí)</a:t>
            </a:r>
            <a:r>
              <a:rPr lang="cs-CZ" altLang="zh-CN" sz="1400" b="1" kern="100">
                <a:ea typeface="等线" panose="02010600030101010101" pitchFamily="2" charset="-122"/>
                <a:cs typeface="Times New Roman Bold" panose="02020603050405020304" charset="0"/>
              </a:rPr>
              <a:t>		€</a:t>
            </a: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337,- </a:t>
            </a:r>
            <a:r>
              <a:rPr lang="cs-CZ" altLang="zh-CN" sz="1400" b="1" kern="100">
                <a:ea typeface="等线" panose="02010600030101010101" pitchFamily="2" charset="-122"/>
                <a:cs typeface="Times New Roman Bold" panose="02020603050405020304" charset="0"/>
              </a:rPr>
              <a:t>(Kč 7755</a:t>
            </a: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,-)/vzorek</a:t>
            </a:r>
            <a:endParaRPr lang="en-US" altLang="zh-CN" sz="1400" b="1">
              <a:cs typeface="Times New Roman Bold" panose="02020603050405020304" charset="0"/>
            </a:endParaRPr>
          </a:p>
        </p:txBody>
      </p:sp>
      <p:sp>
        <p:nvSpPr>
          <p:cNvPr id="3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15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6072" y="72008"/>
            <a:ext cx="132472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2" y="205311"/>
            <a:ext cx="2198244" cy="504943"/>
          </a:xfrm>
          <a:prstGeom prst="rect">
            <a:avLst/>
          </a:prstGeom>
        </p:spPr>
      </p:pic>
      <p:sp>
        <p:nvSpPr>
          <p:cNvPr id="106" name="内容占位符 2"/>
          <p:cNvSpPr txBox="1"/>
          <p:nvPr/>
        </p:nvSpPr>
        <p:spPr>
          <a:xfrm>
            <a:off x="386764" y="1419622"/>
            <a:ext cx="8289692" cy="307771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Plasma</a:t>
            </a:r>
            <a:endParaRPr lang="en-US" altLang="zh-CN" sz="1400" b="1" dirty="0">
              <a:latin typeface="+mj-lt"/>
              <a:cs typeface="Times New Roman Bold" panose="02020603050405020304" charset="0"/>
            </a:endParaRPr>
          </a:p>
        </p:txBody>
      </p:sp>
      <p:sp>
        <p:nvSpPr>
          <p:cNvPr id="107" name="内容占位符 2"/>
          <p:cNvSpPr txBox="1"/>
          <p:nvPr/>
        </p:nvSpPr>
        <p:spPr>
          <a:xfrm>
            <a:off x="395231" y="1642830"/>
            <a:ext cx="8289692" cy="351481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altLang="zh-CN" sz="1400" b="1" kern="100" smtClean="0">
                <a:solidFill>
                  <a:srgbClr val="006C80"/>
                </a:solidFill>
                <a:ea typeface="等线" panose="02010600030101010101" pitchFamily="2" charset="-122"/>
                <a:cs typeface="Times New Roman Bold" panose="02020603050405020304" charset="0"/>
              </a:rPr>
              <a:t>ddCAP</a:t>
            </a:r>
            <a:r>
              <a:rPr lang="cs-CZ" altLang="zh-CN" sz="1400" b="1" kern="100">
                <a:solidFill>
                  <a:srgbClr val="006C80"/>
                </a:solidFill>
                <a:ea typeface="等线" panose="02010600030101010101" pitchFamily="2" charset="-122"/>
                <a:cs typeface="Times New Roman Bold" panose="02020603050405020304" charset="0"/>
              </a:rPr>
              <a:t>® Comprehensive panel kit (129 genů, 5 dní TAT, </a:t>
            </a:r>
            <a:r>
              <a:rPr lang="cs-CZ" altLang="zh-CN" sz="1400" b="1" kern="100" smtClean="0">
                <a:solidFill>
                  <a:srgbClr val="006C80"/>
                </a:solidFill>
                <a:ea typeface="等线" panose="02010600030101010101" pitchFamily="2" charset="-122"/>
                <a:cs typeface="Times New Roman Bold" panose="02020603050405020304" charset="0"/>
              </a:rPr>
              <a:t>12 </a:t>
            </a:r>
            <a:r>
              <a:rPr lang="cs-CZ" altLang="zh-CN" sz="1400" b="1" kern="100">
                <a:solidFill>
                  <a:srgbClr val="006C80"/>
                </a:solidFill>
                <a:ea typeface="等线" panose="02010600030101010101" pitchFamily="2" charset="-122"/>
                <a:cs typeface="Times New Roman Bold" panose="02020603050405020304" charset="0"/>
              </a:rPr>
              <a:t>reakcí)</a:t>
            </a:r>
            <a:r>
              <a:rPr lang="cs-CZ" altLang="zh-CN" sz="1400" b="1" kern="100">
                <a:ea typeface="等线" panose="02010600030101010101" pitchFamily="2" charset="-122"/>
                <a:cs typeface="Times New Roman Bold" panose="02020603050405020304" charset="0"/>
              </a:rPr>
              <a:t>		</a:t>
            </a: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€490,- </a:t>
            </a:r>
            <a:r>
              <a:rPr lang="cs-CZ" altLang="zh-CN" sz="1400" b="1" kern="100">
                <a:ea typeface="等线" panose="02010600030101010101" pitchFamily="2" charset="-122"/>
                <a:cs typeface="Times New Roman Bold" panose="02020603050405020304" charset="0"/>
              </a:rPr>
              <a:t>(Kč </a:t>
            </a: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11633,-)/</a:t>
            </a:r>
            <a:r>
              <a:rPr lang="cs-CZ" altLang="zh-CN" sz="1400" b="1" kern="100">
                <a:ea typeface="等线" panose="02010600030101010101" pitchFamily="2" charset="-122"/>
                <a:cs typeface="Times New Roman Bold" panose="02020603050405020304" charset="0"/>
              </a:rPr>
              <a:t>vzorek</a:t>
            </a:r>
            <a:endParaRPr lang="en-US" altLang="zh-CN" sz="1400" b="1">
              <a:cs typeface="Times New Roman Bold" panose="02020603050405020304" charset="0"/>
            </a:endParaRPr>
          </a:p>
        </p:txBody>
      </p:sp>
      <p:sp>
        <p:nvSpPr>
          <p:cNvPr id="112" name="内容占位符 2"/>
          <p:cNvSpPr txBox="1"/>
          <p:nvPr/>
        </p:nvSpPr>
        <p:spPr>
          <a:xfrm>
            <a:off x="386764" y="751811"/>
            <a:ext cx="8289692" cy="307771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Tkáň</a:t>
            </a:r>
            <a:endParaRPr lang="en-US" altLang="zh-CN" sz="1400" b="1" dirty="0">
              <a:latin typeface="+mj-lt"/>
              <a:cs typeface="Times New Roman Bold" panose="02020603050405020304" charset="0"/>
            </a:endParaRPr>
          </a:p>
        </p:txBody>
      </p:sp>
      <p:sp>
        <p:nvSpPr>
          <p:cNvPr id="114" name="内容占位符 2"/>
          <p:cNvSpPr txBox="1"/>
          <p:nvPr/>
        </p:nvSpPr>
        <p:spPr>
          <a:xfrm>
            <a:off x="386764" y="924125"/>
            <a:ext cx="8289692" cy="351481"/>
          </a:xfrm>
          <a:prstGeom prst="rect">
            <a:avLst/>
          </a:prstGeom>
        </p:spPr>
        <p:txBody>
          <a:bodyPr lIns="68580" tIns="34290" rIns="68580" bIns="34290"/>
          <a:lstStyle>
            <a:lvl1pPr marL="377825" indent="-377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819150" indent="-3143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26047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764030" indent="-250825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2688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7260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6pPr>
            <a:lvl7pPr marL="31832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7pPr>
            <a:lvl8pPr marL="36404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8pPr>
            <a:lvl9pPr marL="4097655" indent="-252730" algn="l" defTabSz="100774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altLang="zh-CN" sz="1400" b="1" kern="100" smtClean="0">
                <a:solidFill>
                  <a:srgbClr val="006C80"/>
                </a:solidFill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Classic HANDLE® NGS kit (40 genů, 3 dny TAT, 24 reakcí)	</a:t>
            </a:r>
            <a:r>
              <a:rPr lang="cs-CZ" altLang="zh-CN" sz="1400" b="1" kern="100" smtClean="0">
                <a:latin typeface="+mj-lt"/>
                <a:ea typeface="等线" panose="02010600030101010101" pitchFamily="2" charset="-122"/>
                <a:cs typeface="Times New Roman Bold" panose="02020603050405020304" charset="0"/>
              </a:rPr>
              <a:t>	€175,- (Kč 4136,-)</a:t>
            </a:r>
            <a:r>
              <a:rPr lang="cs-CZ" altLang="zh-CN" sz="1400" b="1" kern="100" smtClean="0">
                <a:ea typeface="等线" panose="02010600030101010101" pitchFamily="2" charset="-122"/>
                <a:cs typeface="Times New Roman Bold" panose="02020603050405020304" charset="0"/>
              </a:rPr>
              <a:t>/vzorek</a:t>
            </a:r>
            <a:endParaRPr lang="en-US" altLang="zh-CN" sz="1400" b="1" dirty="0">
              <a:latin typeface="+mj-lt"/>
              <a:cs typeface="Times New Roman Bold" panose="0202060305040502030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2245459"/>
            <a:ext cx="8980937" cy="27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16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" y="52743"/>
            <a:ext cx="9078399" cy="49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576" y="1779662"/>
            <a:ext cx="8820472" cy="864096"/>
          </a:xfrm>
          <a:prstGeom prst="roundRect">
            <a:avLst>
              <a:gd name="adj" fmla="val 5093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6072" y="72008"/>
            <a:ext cx="1324720" cy="7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7"/>
          <p:cNvSpPr/>
          <p:nvPr/>
        </p:nvSpPr>
        <p:spPr>
          <a:xfrm>
            <a:off x="755576" y="483518"/>
            <a:ext cx="6408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smtClean="0">
                <a:latin typeface="Calibri" panose="020F0502020204030204" pitchFamily="34" charset="0"/>
                <a:cs typeface="Calibri" panose="020F0502020204030204" pitchFamily="34" charset="0"/>
              </a:rPr>
              <a:t>Disclosure information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37"/>
          <p:cNvSpPr/>
          <p:nvPr/>
        </p:nvSpPr>
        <p:spPr>
          <a:xfrm>
            <a:off x="683568" y="1203598"/>
            <a:ext cx="6408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Ownership in Elphogene, s.r.o. company</a:t>
            </a:r>
          </a:p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Owership in Carolina Biosystems, s.r.o. company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6248" indent="-43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2971" indent="-842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67790" indent="-1257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5943" indent="-17002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2190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38438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195161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1409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3</a:t>
            </a:fld>
            <a:endParaRPr lang="zh-CN" altLang="en-US" sz="8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06" y="1589339"/>
            <a:ext cx="1930400" cy="61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Šipka doprava 30"/>
          <p:cNvSpPr/>
          <p:nvPr/>
        </p:nvSpPr>
        <p:spPr>
          <a:xfrm>
            <a:off x="6726606" y="1808985"/>
            <a:ext cx="209550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délník 4"/>
          <p:cNvSpPr/>
          <p:nvPr/>
        </p:nvSpPr>
        <p:spPr>
          <a:xfrm>
            <a:off x="4856431" y="2302438"/>
            <a:ext cx="12427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Mutation</a:t>
            </a: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729" y="2037225"/>
            <a:ext cx="1505391" cy="28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10" y="3003799"/>
            <a:ext cx="5689869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>
          <a:xfrm>
            <a:off x="8100392" y="2643758"/>
            <a:ext cx="504056" cy="11389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Obrázek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339501"/>
            <a:ext cx="1856251" cy="1317339"/>
          </a:xfrm>
          <a:prstGeom prst="rect">
            <a:avLst/>
          </a:prstGeom>
        </p:spPr>
      </p:pic>
      <p:sp>
        <p:nvSpPr>
          <p:cNvPr id="44" name="Obdélník 37"/>
          <p:cNvSpPr/>
          <p:nvPr/>
        </p:nvSpPr>
        <p:spPr>
          <a:xfrm>
            <a:off x="1908251" y="411510"/>
            <a:ext cx="6408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A mutation informed liquid biopsy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délník 37"/>
          <p:cNvSpPr/>
          <p:nvPr/>
        </p:nvSpPr>
        <p:spPr>
          <a:xfrm>
            <a:off x="6778532" y="2931790"/>
            <a:ext cx="1382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 detection</a:t>
            </a:r>
          </a:p>
          <a:p>
            <a:pPr algn="ctr"/>
            <a:r>
              <a:rPr lang="cs-CZ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plasma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627784" y="1995686"/>
            <a:ext cx="1242465" cy="890862"/>
            <a:chOff x="2627784" y="1995686"/>
            <a:chExt cx="1242465" cy="8908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653" y="2085013"/>
              <a:ext cx="137879" cy="434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bdélník 38"/>
            <p:cNvSpPr/>
            <p:nvPr/>
          </p:nvSpPr>
          <p:spPr>
            <a:xfrm>
              <a:off x="2635177" y="2475643"/>
              <a:ext cx="12167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Plasma profiling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27784" y="1995686"/>
              <a:ext cx="1242465" cy="8908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27784" y="1099098"/>
            <a:ext cx="1242465" cy="890862"/>
            <a:chOff x="2627784" y="1099098"/>
            <a:chExt cx="1242465" cy="89086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391" y="1099098"/>
              <a:ext cx="427545" cy="56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586" y="1310384"/>
              <a:ext cx="431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bdélník 38"/>
            <p:cNvSpPr/>
            <p:nvPr/>
          </p:nvSpPr>
          <p:spPr>
            <a:xfrm>
              <a:off x="2712816" y="1690809"/>
              <a:ext cx="11574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Tissue</a:t>
              </a:r>
              <a:r>
                <a:rPr lang="cs-CZ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profiling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27784" y="1099098"/>
              <a:ext cx="1242465" cy="8908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Šipka doprava 30"/>
          <p:cNvSpPr/>
          <p:nvPr/>
        </p:nvSpPr>
        <p:spPr>
          <a:xfrm>
            <a:off x="4180544" y="1808985"/>
            <a:ext cx="209550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9" y="1667622"/>
            <a:ext cx="816562" cy="8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6" y="2421022"/>
            <a:ext cx="1699270" cy="45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" grpId="0" animBg="1"/>
      <p:bldP spid="36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6248" indent="-43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2971" indent="-842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67790" indent="-1257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5943" indent="-17002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2190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38438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195161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1409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4</a:t>
            </a:fld>
            <a:endParaRPr lang="zh-CN" altLang="en-US" sz="8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43" name="Obráze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339501"/>
            <a:ext cx="1856251" cy="1317339"/>
          </a:xfrm>
          <a:prstGeom prst="rect">
            <a:avLst/>
          </a:prstGeom>
        </p:spPr>
      </p:pic>
      <p:sp>
        <p:nvSpPr>
          <p:cNvPr id="44" name="Obdélník 37"/>
          <p:cNvSpPr/>
          <p:nvPr/>
        </p:nvSpPr>
        <p:spPr>
          <a:xfrm>
            <a:off x="1908251" y="411510"/>
            <a:ext cx="6408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A two-tier approach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95" y="1597284"/>
            <a:ext cx="6166197" cy="281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90" y="3507854"/>
            <a:ext cx="2603086" cy="15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8" y="1779662"/>
            <a:ext cx="2270249" cy="1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Brace 27"/>
          <p:cNvSpPr/>
          <p:nvPr/>
        </p:nvSpPr>
        <p:spPr>
          <a:xfrm>
            <a:off x="6876256" y="3465442"/>
            <a:ext cx="144016" cy="72008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6876256" y="2241306"/>
            <a:ext cx="144016" cy="72008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224196" y="3642578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velký NGS panel</a:t>
            </a:r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24196" y="2418058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b="1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malý NGS panel</a:t>
            </a:r>
            <a:endParaRPr lang="en-US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672" y="411510"/>
            <a:ext cx="6015990" cy="3881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altLang="zh-CN" sz="21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NGS (panel) sequencing technologies</a:t>
            </a:r>
            <a:endParaRPr lang="en-US" altLang="zh-CN" sz="21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6248" indent="-43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2971" indent="-842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67790" indent="-1257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5943" indent="-17002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2190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38438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195161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1409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5</a:t>
            </a:fld>
            <a:endParaRPr lang="zh-CN" altLang="en-US" sz="8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8235497" cy="37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292080" y="2084628"/>
            <a:ext cx="3023208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080" y="1436556"/>
            <a:ext cx="3023208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91680" y="3810634"/>
            <a:ext cx="3023208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1754261"/>
            <a:ext cx="3023208" cy="201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9706" y="2846354"/>
            <a:ext cx="3098717" cy="445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6248" indent="-43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2971" indent="-842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67790" indent="-1257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5943" indent="-17002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2190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38438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195161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1409" algn="l" defTabSz="9129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6</a:t>
            </a:fld>
            <a:endParaRPr lang="zh-CN" altLang="en-US" sz="8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3728" y="771550"/>
            <a:ext cx="8277053" cy="10081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zh-CN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Amplicon sequencing		</a:t>
            </a:r>
            <a:r>
              <a:rPr lang="cs-CZ" altLang="zh-CN" sz="1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Hybridization </a:t>
            </a:r>
            <a:r>
              <a:rPr lang="cs-CZ" altLang="zh-CN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sequencing</a:t>
            </a:r>
            <a:r>
              <a:rPr lang="cs-CZ" altLang="zh-CN" sz="1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zh-CN" sz="16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804061"/>
            <a:ext cx="2183031" cy="860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1330708" cy="1008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1762045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HANDLE</a:t>
            </a:r>
            <a:r>
              <a:rPr lang="en-US" altLang="zh-CN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cs-CZ" altLang="zh-CN" b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zh-CN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Halo-shape 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ANnealing and </a:t>
            </a:r>
            <a:endParaRPr lang="cs-CZ" altLang="zh-CN" b="1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Defer-Ligation Enrichment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4048" y="1779662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zh-CN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ddCAP</a:t>
            </a:r>
            <a:r>
              <a:rPr lang="cs-CZ" altLang="zh-CN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</a:p>
          <a:p>
            <a:pPr algn="ctr"/>
            <a:endParaRPr lang="cs-CZ" altLang="zh-CN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zh-CN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Dual-directional capture technology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5851"/>
            <a:ext cx="2198244" cy="5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3478"/>
            <a:ext cx="85391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493871" y="1192387"/>
            <a:ext cx="7669530" cy="2741796"/>
            <a:chOff x="1548" y="2564"/>
            <a:chExt cx="16104" cy="5757"/>
          </a:xfrm>
        </p:grpSpPr>
        <p:sp>
          <p:nvSpPr>
            <p:cNvPr id="74" name="文本框 73"/>
            <p:cNvSpPr txBox="1"/>
            <p:nvPr/>
          </p:nvSpPr>
          <p:spPr>
            <a:xfrm>
              <a:off x="15769" y="2566"/>
              <a:ext cx="1834" cy="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latinLnBrk="0" hangingPunct="1">
                <a:lnSpc>
                  <a:spcPct val="150000"/>
                </a:lnSpc>
              </a:pPr>
              <a:r>
                <a:rPr lang="en-US" altLang="zh-CN" sz="900" b="1" dirty="0" err="1">
                  <a:latin typeface="+mj-lt"/>
                  <a:ea typeface="微软雅黑" charset="-122"/>
                  <a:cs typeface="Times New Roman Bold" panose="02020603050405020304" charset="0"/>
                  <a:sym typeface="+mn-ea"/>
                </a:rPr>
                <a:t>Clean-up</a:t>
              </a:r>
              <a:endParaRPr lang="en-US" altLang="zh-CN" sz="900" b="1" dirty="0" err="1">
                <a:latin typeface="+mj-lt"/>
                <a:ea typeface="微软雅黑" charset="-122"/>
                <a:cs typeface="Times New Roman Bold" panose="02020603050405020304" charset="0"/>
              </a:endParaRPr>
            </a:p>
            <a:p>
              <a:pPr algn="ctr" eaLnBrk="1" latinLnBrk="0" hangingPunct="1">
                <a:lnSpc>
                  <a:spcPct val="150000"/>
                </a:lnSpc>
              </a:pPr>
              <a:r>
                <a:rPr lang="en-US" altLang="zh-CN" sz="900" b="1" dirty="0">
                  <a:latin typeface="+mj-lt"/>
                  <a:ea typeface="微软雅黑" charset="-122"/>
                  <a:cs typeface="Times New Roman Bold" panose="02020603050405020304" charset="0"/>
                </a:rPr>
                <a:t>~30min</a:t>
              </a:r>
            </a:p>
          </p:txBody>
        </p:sp>
        <p:sp>
          <p:nvSpPr>
            <p:cNvPr id="77" name="燕尾形箭头 16"/>
            <p:cNvSpPr/>
            <p:nvPr/>
          </p:nvSpPr>
          <p:spPr>
            <a:xfrm>
              <a:off x="15669" y="5748"/>
              <a:ext cx="430" cy="486"/>
            </a:xfrm>
            <a:prstGeom prst="notched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5809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900" b="1">
                <a:latin typeface="+mj-lt"/>
                <a:ea typeface="微软雅黑" charset="-122"/>
                <a:cs typeface="Times New Roman Regular" panose="0202060305040502030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548" y="2564"/>
              <a:ext cx="16104" cy="5757"/>
              <a:chOff x="1730" y="2564"/>
              <a:chExt cx="16104" cy="5757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730" y="2564"/>
                <a:ext cx="16104" cy="5757"/>
                <a:chOff x="2986" y="2112"/>
                <a:chExt cx="16514" cy="5201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3395" y="2112"/>
                  <a:ext cx="14636" cy="5060"/>
                  <a:chOff x="136" y="2357"/>
                  <a:chExt cx="15041" cy="5221"/>
                </a:xfrm>
              </p:grpSpPr>
              <p:pic>
                <p:nvPicPr>
                  <p:cNvPr id="5" name="图片 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38" y="3393"/>
                    <a:ext cx="1239" cy="1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5" name="组合 14"/>
                  <p:cNvGrpSpPr/>
                  <p:nvPr/>
                </p:nvGrpSpPr>
                <p:grpSpPr bwMode="auto">
                  <a:xfrm>
                    <a:off x="136" y="4341"/>
                    <a:ext cx="2615" cy="2291"/>
                    <a:chOff x="2640010" y="188640"/>
                    <a:chExt cx="4256581" cy="2093288"/>
                  </a:xfrm>
                </p:grpSpPr>
                <p:sp>
                  <p:nvSpPr>
                    <p:cNvPr id="16" name="Text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0010" y="402400"/>
                      <a:ext cx="758812" cy="6604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5pPr>
                      <a:lvl6pPr marL="2514600" indent="-228600" defTabSz="100838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6pPr>
                      <a:lvl7pPr marL="2971800" indent="-228600" defTabSz="100838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7pPr>
                      <a:lvl8pPr marL="3429000" indent="-228600" defTabSz="100838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8pPr>
                      <a:lvl9pPr marL="3886200" indent="-228600" defTabSz="100838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altLang="zh-CN" sz="900" b="1" dirty="0">
                          <a:latin typeface="+mj-lt"/>
                          <a:ea typeface="微软雅黑" charset="-122"/>
                          <a:cs typeface="Times New Roman Regular" panose="02020603050405020304" charset="0"/>
                        </a:rPr>
                        <a:t>5’</a:t>
                      </a:r>
                    </a:p>
                  </p:txBody>
                </p:sp>
                <p:grpSp>
                  <p:nvGrpSpPr>
                    <p:cNvPr id="17" name="组合 4"/>
                    <p:cNvGrpSpPr/>
                    <p:nvPr/>
                  </p:nvGrpSpPr>
                  <p:grpSpPr bwMode="auto">
                    <a:xfrm>
                      <a:off x="2640012" y="188640"/>
                      <a:ext cx="4256579" cy="2093288"/>
                      <a:chOff x="2640012" y="163513"/>
                      <a:chExt cx="4256579" cy="2093288"/>
                    </a:xfrm>
                  </p:grpSpPr>
                  <p:cxnSp>
                    <p:nvCxnSpPr>
                      <p:cNvPr id="18" name="直接连接符 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265488" y="550863"/>
                        <a:ext cx="2914650" cy="4762"/>
                      </a:xfrm>
                      <a:prstGeom prst="line">
                        <a:avLst/>
                      </a:prstGeom>
                      <a:noFill/>
                      <a:ln w="31750" algn="ctr">
                        <a:solidFill>
                          <a:srgbClr val="00B05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19" name="Text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7837" y="163513"/>
                        <a:ext cx="2082339" cy="412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5pPr>
                        <a:lvl6pPr marL="25146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6pPr>
                        <a:lvl7pPr marL="29718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7pPr>
                        <a:lvl8pPr marL="34290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8pPr>
                        <a:lvl9pPr marL="38862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altLang="zh-CN" sz="900" b="1" dirty="0">
                            <a:latin typeface="+mj-lt"/>
                            <a:ea typeface="微软雅黑" charset="-122"/>
                            <a:cs typeface="Times New Roman Bold" panose="02020603050405020304" charset="0"/>
                          </a:rPr>
                          <a:t>mRNA</a:t>
                        </a:r>
                      </a:p>
                    </p:txBody>
                  </p:sp>
                  <p:sp>
                    <p:nvSpPr>
                      <p:cNvPr id="20" name="Text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180050" y="382656"/>
                        <a:ext cx="716541" cy="660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5pPr>
                        <a:lvl6pPr marL="25146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6pPr>
                        <a:lvl7pPr marL="29718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7pPr>
                        <a:lvl8pPr marL="34290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8pPr>
                        <a:lvl9pPr marL="38862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altLang="zh-CN" sz="900" b="1" dirty="0">
                            <a:latin typeface="+mj-lt"/>
                            <a:ea typeface="微软雅黑" charset="-122"/>
                            <a:cs typeface="Times New Roman Regular" panose="02020603050405020304" charset="0"/>
                          </a:rPr>
                          <a:t>3’</a:t>
                        </a:r>
                      </a:p>
                    </p:txBody>
                  </p:sp>
                  <p:sp>
                    <p:nvSpPr>
                      <p:cNvPr id="21" name="减号 20"/>
                      <p:cNvSpPr/>
                      <p:nvPr/>
                    </p:nvSpPr>
                    <p:spPr bwMode="auto">
                      <a:xfrm>
                        <a:off x="5354412" y="489967"/>
                        <a:ext cx="695439" cy="377945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eaLnBrk="1" hangingPunct="1">
                          <a:buFont typeface="Arial" panose="020B0604020202020204" pitchFamily="34" charset="0"/>
                          <a:buNone/>
                          <a:defRPr/>
                        </a:pPr>
                        <a:endParaRPr lang="zh-CN" altLang="en-US" sz="900" b="1">
                          <a:latin typeface="+mj-lt"/>
                          <a:ea typeface="微软雅黑" charset="-122"/>
                          <a:cs typeface="Times New Roman Regular" panose="02020603050405020304" charset="0"/>
                        </a:endParaRPr>
                      </a:p>
                    </p:txBody>
                  </p:sp>
                  <p:cxnSp>
                    <p:nvCxnSpPr>
                      <p:cNvPr id="22" name="直接连接符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87738" y="1781796"/>
                        <a:ext cx="1952625" cy="6350"/>
                      </a:xfrm>
                      <a:prstGeom prst="line">
                        <a:avLst/>
                      </a:prstGeom>
                      <a:noFill/>
                      <a:ln w="38100" algn="ctr">
                        <a:solidFill>
                          <a:srgbClr val="00B0F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23" name="减号 22"/>
                      <p:cNvSpPr/>
                      <p:nvPr/>
                    </p:nvSpPr>
                    <p:spPr bwMode="auto">
                      <a:xfrm>
                        <a:off x="5354412" y="1589964"/>
                        <a:ext cx="695439" cy="377945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eaLnBrk="1" hangingPunct="1">
                          <a:buFont typeface="Arial" panose="020B0604020202020204" pitchFamily="34" charset="0"/>
                          <a:buNone/>
                          <a:defRPr/>
                        </a:pPr>
                        <a:endParaRPr lang="zh-CN" altLang="en-US" sz="900" b="1">
                          <a:latin typeface="+mj-lt"/>
                          <a:ea typeface="微软雅黑" charset="-122"/>
                          <a:cs typeface="Times New Roman Regular" panose="02020603050405020304" charset="0"/>
                        </a:endParaRPr>
                      </a:p>
                    </p:txBody>
                  </p:sp>
                  <p:sp>
                    <p:nvSpPr>
                      <p:cNvPr id="24" name="Text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67288" y="1596316"/>
                        <a:ext cx="779588" cy="660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5pPr>
                        <a:lvl6pPr marL="25146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6pPr>
                        <a:lvl7pPr marL="29718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7pPr>
                        <a:lvl8pPr marL="34290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8pPr>
                        <a:lvl9pPr marL="38862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altLang="zh-CN" sz="900" b="1" dirty="0">
                            <a:latin typeface="+mj-lt"/>
                            <a:ea typeface="微软雅黑" charset="-122"/>
                            <a:cs typeface="Times New Roman Regular" panose="02020603050405020304" charset="0"/>
                          </a:rPr>
                          <a:t>5’</a:t>
                        </a:r>
                      </a:p>
                    </p:txBody>
                  </p:sp>
                  <p:sp>
                    <p:nvSpPr>
                      <p:cNvPr id="25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0012" y="1590833"/>
                        <a:ext cx="758808" cy="66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5pPr>
                        <a:lvl6pPr marL="25146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6pPr>
                        <a:lvl7pPr marL="29718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7pPr>
                        <a:lvl8pPr marL="34290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8pPr>
                        <a:lvl9pPr marL="38862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altLang="zh-CN" sz="900" b="1" dirty="0">
                            <a:latin typeface="+mj-lt"/>
                            <a:ea typeface="微软雅黑" charset="-122"/>
                            <a:cs typeface="Times New Roman Regular" panose="02020603050405020304" charset="0"/>
                          </a:rPr>
                          <a:t>3’</a:t>
                        </a:r>
                      </a:p>
                    </p:txBody>
                  </p:sp>
                  <p:cxnSp>
                    <p:nvCxnSpPr>
                      <p:cNvPr id="26" name="直接箭头连接符 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721927" y="1070282"/>
                        <a:ext cx="1628" cy="310932"/>
                      </a:xfrm>
                      <a:prstGeom prst="straightConnector1">
                        <a:avLst/>
                      </a:prstGeom>
                      <a:noFill/>
                      <a:ln w="19050" algn="ctr">
                        <a:solidFill>
                          <a:schemeClr val="tx1"/>
                        </a:solidFill>
                        <a:rou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27" name="Text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1083" y="1768322"/>
                        <a:ext cx="2063252" cy="412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5pPr>
                        <a:lvl6pPr marL="25146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6pPr>
                        <a:lvl7pPr marL="29718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7pPr>
                        <a:lvl8pPr marL="34290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8pPr>
                        <a:lvl9pPr marL="3886200" indent="-228600" defTabSz="100838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altLang="zh-CN" sz="900" b="1" dirty="0">
                            <a:latin typeface="+mj-lt"/>
                            <a:ea typeface="微软雅黑" charset="-122"/>
                            <a:cs typeface="Times New Roman Bold" panose="02020603050405020304" charset="0"/>
                          </a:rPr>
                          <a:t>cDNA</a:t>
                        </a:r>
                      </a:p>
                    </p:txBody>
                  </p:sp>
                </p:grpSp>
              </p:grpSp>
              <p:pic>
                <p:nvPicPr>
                  <p:cNvPr id="69" name="图片 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2" y="4731"/>
                    <a:ext cx="2268" cy="10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" name="图片 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61" y="5709"/>
                    <a:ext cx="2268" cy="10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1" name="图片 7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80" y="3915"/>
                    <a:ext cx="2551" cy="28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" name="图片 2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699" y="3484"/>
                    <a:ext cx="2444" cy="12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" name="图片 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 flipV="1">
                    <a:off x="11768" y="5525"/>
                    <a:ext cx="2473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图片 4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56" y="6170"/>
                    <a:ext cx="2730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图片 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52" y="7151"/>
                    <a:ext cx="3036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8" name="文本框 77"/>
                  <p:cNvSpPr txBox="1"/>
                  <p:nvPr/>
                </p:nvSpPr>
                <p:spPr>
                  <a:xfrm>
                    <a:off x="326" y="2357"/>
                    <a:ext cx="3036" cy="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Reverse </a:t>
                    </a:r>
                    <a:r>
                      <a:rPr lang="en-US" altLang="zh-CN" sz="900" b="1" dirty="0" err="1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Trasncription</a:t>
                    </a:r>
                    <a:endParaRPr lang="zh-CN" altLang="en-US" sz="900" b="1" dirty="0">
                      <a:latin typeface="+mj-lt"/>
                      <a:ea typeface="微软雅黑" charset="-122"/>
                      <a:cs typeface="Times New Roman Bold" panose="02020603050405020304" charset="0"/>
                    </a:endParaRPr>
                  </a:p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~60min</a:t>
                    </a:r>
                  </a:p>
                </p:txBody>
              </p:sp>
              <p:sp>
                <p:nvSpPr>
                  <p:cNvPr id="79" name="文本框 78"/>
                  <p:cNvSpPr txBox="1"/>
                  <p:nvPr/>
                </p:nvSpPr>
                <p:spPr>
                  <a:xfrm>
                    <a:off x="3355" y="2357"/>
                    <a:ext cx="2464" cy="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Hybridization</a:t>
                    </a:r>
                    <a:endParaRPr lang="zh-CN" altLang="en-US" sz="900" b="1" dirty="0">
                      <a:latin typeface="+mj-lt"/>
                      <a:ea typeface="微软雅黑" charset="-122"/>
                      <a:cs typeface="Times New Roman Bold" panose="02020603050405020304" charset="0"/>
                    </a:endParaRPr>
                  </a:p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~2h</a:t>
                    </a:r>
                  </a:p>
                </p:txBody>
              </p:sp>
              <p:sp>
                <p:nvSpPr>
                  <p:cNvPr id="80" name="文本框 79"/>
                  <p:cNvSpPr txBox="1"/>
                  <p:nvPr/>
                </p:nvSpPr>
                <p:spPr>
                  <a:xfrm>
                    <a:off x="5819" y="2357"/>
                    <a:ext cx="3210" cy="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 err="1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Extension-Ligation</a:t>
                    </a:r>
                    <a:endParaRPr lang="zh-CN" altLang="en-US" sz="900" b="1" dirty="0">
                      <a:latin typeface="+mj-lt"/>
                      <a:ea typeface="微软雅黑" charset="-122"/>
                      <a:cs typeface="Times New Roman Bold" panose="02020603050405020304" charset="0"/>
                    </a:endParaRPr>
                  </a:p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~10min</a:t>
                    </a:r>
                  </a:p>
                </p:txBody>
              </p:sp>
              <p:sp>
                <p:nvSpPr>
                  <p:cNvPr id="81" name="文本框 80"/>
                  <p:cNvSpPr txBox="1"/>
                  <p:nvPr/>
                </p:nvSpPr>
                <p:spPr>
                  <a:xfrm>
                    <a:off x="9029" y="2357"/>
                    <a:ext cx="2573" cy="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 err="1">
                        <a:latin typeface="+mj-lt"/>
                        <a:ea typeface="微软雅黑" charset="-122"/>
                        <a:cs typeface="Times New Roman Bold" panose="02020603050405020304" charset="0"/>
                        <a:sym typeface="+mn-ea"/>
                      </a:rPr>
                      <a:t>Digestion</a:t>
                    </a:r>
                    <a:endParaRPr lang="en-US" altLang="zh-CN" sz="900" b="1" dirty="0" err="1">
                      <a:latin typeface="+mj-lt"/>
                      <a:ea typeface="微软雅黑" charset="-122"/>
                      <a:cs typeface="Times New Roman Bold" panose="02020603050405020304" charset="0"/>
                    </a:endParaRPr>
                  </a:p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~40min</a:t>
                    </a:r>
                  </a:p>
                </p:txBody>
              </p:sp>
              <p:sp>
                <p:nvSpPr>
                  <p:cNvPr id="82" name="文本框 81"/>
                  <p:cNvSpPr txBox="1"/>
                  <p:nvPr/>
                </p:nvSpPr>
                <p:spPr>
                  <a:xfrm>
                    <a:off x="12281" y="2357"/>
                    <a:ext cx="1933" cy="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PCR</a:t>
                    </a:r>
                    <a:endParaRPr lang="zh-CN" altLang="en-US" sz="900" b="1" dirty="0">
                      <a:latin typeface="+mj-lt"/>
                      <a:ea typeface="微软雅黑" charset="-122"/>
                      <a:cs typeface="Times New Roman Bold" panose="02020603050405020304" charset="0"/>
                    </a:endParaRPr>
                  </a:p>
                  <a:p>
                    <a:pPr algn="ctr" eaLnBrk="1" latinLnBrk="0" hangingPunct="1">
                      <a:lnSpc>
                        <a:spcPct val="150000"/>
                      </a:lnSpc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~60min</a:t>
                    </a:r>
                  </a:p>
                </p:txBody>
              </p:sp>
              <p:sp>
                <p:nvSpPr>
                  <p:cNvPr id="8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5" y="5799"/>
                    <a:ext cx="2521" cy="4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5pPr>
                    <a:lvl6pPr marL="2514600" indent="-228600" defTabSz="10083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6pPr>
                    <a:lvl7pPr marL="2971800" indent="-228600" defTabSz="10083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7pPr>
                    <a:lvl8pPr marL="3429000" indent="-228600" defTabSz="10083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8pPr>
                    <a:lvl9pPr marL="3886200" indent="-228600" defTabSz="100838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altLang="zh-CN" sz="900" b="1" dirty="0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cDNA or </a:t>
                    </a:r>
                    <a:r>
                      <a:rPr lang="en-US" altLang="zh-CN" sz="900" b="1" dirty="0" err="1">
                        <a:latin typeface="+mj-lt"/>
                        <a:ea typeface="微软雅黑" charset="-122"/>
                        <a:cs typeface="Times New Roman Bold" panose="02020603050405020304" charset="0"/>
                      </a:rPr>
                      <a:t>gDNA</a:t>
                    </a:r>
                    <a:endParaRPr lang="zh-CN" altLang="en-US" sz="900" b="1" dirty="0">
                      <a:latin typeface="+mj-lt"/>
                      <a:ea typeface="微软雅黑" charset="-122"/>
                      <a:cs typeface="Times New Roman Bold" panose="02020603050405020304" charset="0"/>
                    </a:endParaRPr>
                  </a:p>
                </p:txBody>
              </p:sp>
              <p:cxnSp>
                <p:nvCxnSpPr>
                  <p:cNvPr id="84" name="直接连接符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0" y="5897"/>
                    <a:ext cx="1790" cy="5"/>
                  </a:xfrm>
                  <a:prstGeom prst="line">
                    <a:avLst/>
                  </a:prstGeom>
                  <a:noFill/>
                  <a:ln w="31750" algn="ctr">
                    <a:solidFill>
                      <a:srgbClr val="00B05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5" name="直接箭头连接符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95" y="5231"/>
                    <a:ext cx="1" cy="34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6" name="燕尾形箭头 11"/>
                  <p:cNvSpPr/>
                  <p:nvPr/>
                </p:nvSpPr>
                <p:spPr>
                  <a:xfrm>
                    <a:off x="2682" y="5289"/>
                    <a:ext cx="453" cy="453"/>
                  </a:xfrm>
                  <a:prstGeom prst="notchedRightArrow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75580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900" b="1">
                      <a:latin typeface="+mj-lt"/>
                      <a:ea typeface="微软雅黑" charset="-122"/>
                      <a:cs typeface="Times New Roman Regular" panose="02020603050405020304" charset="0"/>
                    </a:endParaRPr>
                  </a:p>
                </p:txBody>
              </p:sp>
              <p:sp>
                <p:nvSpPr>
                  <p:cNvPr id="87" name="燕尾形箭头 12"/>
                  <p:cNvSpPr/>
                  <p:nvPr/>
                </p:nvSpPr>
                <p:spPr>
                  <a:xfrm>
                    <a:off x="5508" y="5289"/>
                    <a:ext cx="453" cy="453"/>
                  </a:xfrm>
                  <a:prstGeom prst="notchedRightArrow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75580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900" b="1">
                      <a:latin typeface="+mj-lt"/>
                      <a:ea typeface="微软雅黑" charset="-122"/>
                      <a:cs typeface="Times New Roman Regular" panose="02020603050405020304" charset="0"/>
                    </a:endParaRPr>
                  </a:p>
                </p:txBody>
              </p:sp>
              <p:pic>
                <p:nvPicPr>
                  <p:cNvPr id="88" name="图片 2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61" y="4100"/>
                    <a:ext cx="2268" cy="11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89" name="直接箭头连接符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95" y="5257"/>
                    <a:ext cx="1" cy="34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0" name="燕尾形箭头 15"/>
                  <p:cNvSpPr/>
                  <p:nvPr/>
                </p:nvSpPr>
                <p:spPr>
                  <a:xfrm>
                    <a:off x="8229" y="5289"/>
                    <a:ext cx="453" cy="453"/>
                  </a:xfrm>
                  <a:prstGeom prst="notchedRightArrow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75580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900" b="1">
                      <a:latin typeface="+mj-lt"/>
                      <a:ea typeface="微软雅黑" charset="-122"/>
                      <a:cs typeface="Times New Roman Regular" panose="02020603050405020304" charset="0"/>
                    </a:endParaRPr>
                  </a:p>
                </p:txBody>
              </p:sp>
              <p:sp>
                <p:nvSpPr>
                  <p:cNvPr id="91" name="燕尾形箭头 16"/>
                  <p:cNvSpPr/>
                  <p:nvPr/>
                </p:nvSpPr>
                <p:spPr>
                  <a:xfrm>
                    <a:off x="11150" y="5289"/>
                    <a:ext cx="453" cy="453"/>
                  </a:xfrm>
                  <a:prstGeom prst="notchedRightArrow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defTabSz="75580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900" b="1">
                      <a:latin typeface="+mj-lt"/>
                      <a:ea typeface="微软雅黑" charset="-122"/>
                      <a:cs typeface="Times New Roman Regular" panose="02020603050405020304" charset="0"/>
                    </a:endParaRPr>
                  </a:p>
                </p:txBody>
              </p:sp>
              <p:cxnSp>
                <p:nvCxnSpPr>
                  <p:cNvPr id="92" name="直接箭头连接符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969" y="4891"/>
                    <a:ext cx="1" cy="34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直接箭头连接符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970" y="5846"/>
                    <a:ext cx="1" cy="34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4" name="直接箭头连接符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970" y="6764"/>
                    <a:ext cx="1" cy="340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95" name="圆角矩形 31"/>
                <p:cNvSpPr/>
                <p:nvPr/>
              </p:nvSpPr>
              <p:spPr>
                <a:xfrm>
                  <a:off x="2986" y="2168"/>
                  <a:ext cx="16514" cy="51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7558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900" b="1">
                    <a:latin typeface="+mj-lt"/>
                    <a:ea typeface="微软雅黑" charset="-122"/>
                    <a:cs typeface="Times New Roman Regular" panose="02020603050405020304" charset="0"/>
                  </a:endParaRPr>
                </a:p>
              </p:txBody>
            </p:sp>
          </p:grpSp>
          <p:pic>
            <p:nvPicPr>
              <p:cNvPr id="96" name="Picture 1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703" y="5538"/>
                <a:ext cx="630" cy="80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99" name="文本框 98"/>
          <p:cNvSpPr txBox="1"/>
          <p:nvPr/>
        </p:nvSpPr>
        <p:spPr>
          <a:xfrm>
            <a:off x="1112996" y="3972402"/>
            <a:ext cx="6918008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charset="0"/>
              <a:buChar char="ü"/>
            </a:pPr>
            <a:r>
              <a:rPr lang="en-US" altLang="zh-CN" sz="1200" kern="0" dirty="0">
                <a:solidFill>
                  <a:prstClr val="black"/>
                </a:solidFill>
                <a:latin typeface="+mj-lt"/>
                <a:cs typeface="Times New Roman Regular" panose="02020603050405020304" charset="0"/>
              </a:rPr>
              <a:t>Simple workflow and low cost</a:t>
            </a:r>
          </a:p>
          <a:p>
            <a:pPr marL="214313" indent="-214313">
              <a:buFont typeface="Wingdings" panose="05000000000000000000" charset="0"/>
              <a:buChar char="ü"/>
            </a:pPr>
            <a:r>
              <a:rPr lang="en-US" altLang="zh-CN" sz="1200" b="1" kern="0" dirty="0">
                <a:solidFill>
                  <a:srgbClr val="C00000"/>
                </a:solidFill>
                <a:latin typeface="+mj-lt"/>
                <a:cs typeface="Times New Roman Bold" panose="02020603050405020304" charset="0"/>
              </a:rPr>
              <a:t>One-Tube, Hands-on time &lt; 1 h, total library construction time &lt; 6 h</a:t>
            </a:r>
            <a:r>
              <a:rPr lang="en-US" altLang="zh-CN" sz="1200" b="1" kern="0" dirty="0">
                <a:solidFill>
                  <a:srgbClr val="8FA65F"/>
                </a:solidFill>
                <a:latin typeface="+mj-lt"/>
                <a:cs typeface="Times New Roman Regular" panose="02020603050405020304" charset="0"/>
              </a:rPr>
              <a:t> </a:t>
            </a:r>
          </a:p>
          <a:p>
            <a:pPr marL="214313" indent="-214313">
              <a:buFont typeface="Wingdings" panose="05000000000000000000" charset="0"/>
              <a:buChar char="ü"/>
            </a:pPr>
            <a:r>
              <a:rPr lang="en-US" altLang="zh-CN" sz="1200" kern="0" dirty="0">
                <a:solidFill>
                  <a:prstClr val="black"/>
                </a:solidFill>
                <a:latin typeface="+mj-lt"/>
                <a:cs typeface="Times New Roman Regular" panose="02020603050405020304" charset="0"/>
              </a:rPr>
              <a:t>Easy to implement in local molecular lab</a:t>
            </a:r>
          </a:p>
        </p:txBody>
      </p:sp>
      <p:sp>
        <p:nvSpPr>
          <p:cNvPr id="7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8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330374" y="688182"/>
            <a:ext cx="8130058" cy="4113351"/>
            <a:chOff x="2696477" y="1491630"/>
            <a:chExt cx="6484035" cy="3312368"/>
          </a:xfrm>
        </p:grpSpPr>
        <p:sp>
          <p:nvSpPr>
            <p:cNvPr id="150" name="Rectangle 149"/>
            <p:cNvSpPr/>
            <p:nvPr/>
          </p:nvSpPr>
          <p:spPr>
            <a:xfrm>
              <a:off x="2696477" y="1491630"/>
              <a:ext cx="6484035" cy="3312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组合 30"/>
            <p:cNvGrpSpPr/>
            <p:nvPr/>
          </p:nvGrpSpPr>
          <p:grpSpPr>
            <a:xfrm>
              <a:off x="4049425" y="2312653"/>
              <a:ext cx="3421415" cy="1909217"/>
              <a:chOff x="800458" y="2119266"/>
              <a:chExt cx="3498448" cy="1692113"/>
            </a:xfrm>
          </p:grpSpPr>
          <p:grpSp>
            <p:nvGrpSpPr>
              <p:cNvPr id="152" name="组合 31"/>
              <p:cNvGrpSpPr/>
              <p:nvPr/>
            </p:nvGrpSpPr>
            <p:grpSpPr>
              <a:xfrm>
                <a:off x="800458" y="2119266"/>
                <a:ext cx="3498448" cy="1692113"/>
                <a:chOff x="1190833" y="2851221"/>
                <a:chExt cx="4264477" cy="2073345"/>
              </a:xfrm>
            </p:grpSpPr>
            <p:grpSp>
              <p:nvGrpSpPr>
                <p:cNvPr id="154" name="组合 33"/>
                <p:cNvGrpSpPr/>
                <p:nvPr/>
              </p:nvGrpSpPr>
              <p:grpSpPr>
                <a:xfrm>
                  <a:off x="1966525" y="3027275"/>
                  <a:ext cx="2966704" cy="1897291"/>
                  <a:chOff x="-154212" y="1741082"/>
                  <a:chExt cx="6990439" cy="4470583"/>
                </a:xfrm>
              </p:grpSpPr>
              <p:pic>
                <p:nvPicPr>
                  <p:cNvPr id="167" name="图片 46"/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t="78584" b="11162"/>
                  <a:stretch>
                    <a:fillRect/>
                  </a:stretch>
                </p:blipFill>
                <p:spPr>
                  <a:xfrm>
                    <a:off x="-154212" y="3976914"/>
                    <a:ext cx="6990439" cy="318456"/>
                  </a:xfrm>
                  <a:prstGeom prst="rect">
                    <a:avLst/>
                  </a:prstGeom>
                </p:spPr>
              </p:pic>
              <p:grpSp>
                <p:nvGrpSpPr>
                  <p:cNvPr id="168" name="组合 47"/>
                  <p:cNvGrpSpPr/>
                  <p:nvPr/>
                </p:nvGrpSpPr>
                <p:grpSpPr>
                  <a:xfrm>
                    <a:off x="867230" y="1741082"/>
                    <a:ext cx="4793342" cy="4470583"/>
                    <a:chOff x="7016307" y="2031340"/>
                    <a:chExt cx="4947553" cy="4674259"/>
                  </a:xfrm>
                </p:grpSpPr>
                <p:sp>
                  <p:nvSpPr>
                    <p:cNvPr id="169" name="弧形 48"/>
                    <p:cNvSpPr/>
                    <p:nvPr/>
                  </p:nvSpPr>
                  <p:spPr>
                    <a:xfrm>
                      <a:off x="7035799" y="2032001"/>
                      <a:ext cx="4855024" cy="4673598"/>
                    </a:xfrm>
                    <a:prstGeom prst="arc">
                      <a:avLst>
                        <a:gd name="adj1" fmla="val 16221351"/>
                        <a:gd name="adj2" fmla="val 0"/>
                      </a:avLst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800">
                        <a:latin typeface="+mj-lt"/>
                        <a:cs typeface="Times New Roman Regular" panose="02020603050405020304" charset="0"/>
                      </a:endParaRPr>
                    </a:p>
                  </p:txBody>
                </p:sp>
                <p:sp>
                  <p:nvSpPr>
                    <p:cNvPr id="170" name="弧形 49"/>
                    <p:cNvSpPr/>
                    <p:nvPr/>
                  </p:nvSpPr>
                  <p:spPr>
                    <a:xfrm flipH="1">
                      <a:off x="7016307" y="2031340"/>
                      <a:ext cx="4947553" cy="4673597"/>
                    </a:xfrm>
                    <a:prstGeom prst="arc">
                      <a:avLst>
                        <a:gd name="adj1" fmla="val 16221351"/>
                        <a:gd name="adj2" fmla="val 0"/>
                      </a:avLst>
                    </a:prstGeom>
                    <a:ln w="76200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800" dirty="0">
                        <a:latin typeface="+mj-lt"/>
                        <a:cs typeface="Times New Roman Regular" panose="02020603050405020304" charset="0"/>
                      </a:endParaRPr>
                    </a:p>
                  </p:txBody>
                </p:sp>
              </p:grpSp>
            </p:grpSp>
            <p:grpSp>
              <p:nvGrpSpPr>
                <p:cNvPr id="155" name="组合 34"/>
                <p:cNvGrpSpPr/>
                <p:nvPr/>
              </p:nvGrpSpPr>
              <p:grpSpPr>
                <a:xfrm>
                  <a:off x="1190833" y="2851221"/>
                  <a:ext cx="4264477" cy="1740072"/>
                  <a:chOff x="1190833" y="2851221"/>
                  <a:chExt cx="4264477" cy="1740072"/>
                </a:xfrm>
              </p:grpSpPr>
              <p:sp>
                <p:nvSpPr>
                  <p:cNvPr id="156" name="文本框 35"/>
                  <p:cNvSpPr txBox="1"/>
                  <p:nvPr/>
                </p:nvSpPr>
                <p:spPr>
                  <a:xfrm>
                    <a:off x="1509663" y="4127831"/>
                    <a:ext cx="1655035" cy="4634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2100"/>
                      </a:lnSpc>
                    </a:pPr>
                    <a:r>
                      <a:rPr lang="en-US" altLang="zh-CN" sz="800" b="1" dirty="0">
                        <a:latin typeface="+mj-lt"/>
                        <a:cs typeface="Times New Roman Bold" panose="02020603050405020304" charset="0"/>
                      </a:rPr>
                      <a:t>Extension primer</a:t>
                    </a:r>
                  </a:p>
                </p:txBody>
              </p:sp>
              <p:sp>
                <p:nvSpPr>
                  <p:cNvPr id="157" name="文本框 36"/>
                  <p:cNvSpPr txBox="1"/>
                  <p:nvPr/>
                </p:nvSpPr>
                <p:spPr>
                  <a:xfrm>
                    <a:off x="1190833" y="3924170"/>
                    <a:ext cx="1045190" cy="2761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zh-CN" sz="800" b="1" dirty="0">
                        <a:latin typeface="+mj-lt"/>
                        <a:cs typeface="Times New Roman Bold" panose="02020603050405020304" charset="0"/>
                      </a:rPr>
                      <a:t>UMI 1</a:t>
                    </a:r>
                  </a:p>
                </p:txBody>
              </p:sp>
              <p:sp>
                <p:nvSpPr>
                  <p:cNvPr id="158" name="文本框 37"/>
                  <p:cNvSpPr txBox="1"/>
                  <p:nvPr/>
                </p:nvSpPr>
                <p:spPr>
                  <a:xfrm>
                    <a:off x="1902424" y="2869408"/>
                    <a:ext cx="1679471" cy="2958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b="1" dirty="0">
                        <a:latin typeface="+mj-lt"/>
                        <a:cs typeface="Times New Roman Bold" panose="02020603050405020304" charset="0"/>
                      </a:rPr>
                      <a:t>Linker-Tag1</a:t>
                    </a:r>
                  </a:p>
                </p:txBody>
              </p:sp>
              <p:sp>
                <p:nvSpPr>
                  <p:cNvPr id="159" name="文本框 38"/>
                  <p:cNvSpPr txBox="1"/>
                  <p:nvPr/>
                </p:nvSpPr>
                <p:spPr>
                  <a:xfrm>
                    <a:off x="3746587" y="2851221"/>
                    <a:ext cx="1330765" cy="2958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900" b="1" dirty="0">
                        <a:latin typeface="+mj-lt"/>
                        <a:cs typeface="Times New Roman Bold" panose="02020603050405020304" charset="0"/>
                      </a:rPr>
                      <a:t>Linker-Tag2</a:t>
                    </a:r>
                  </a:p>
                </p:txBody>
              </p:sp>
              <p:cxnSp>
                <p:nvCxnSpPr>
                  <p:cNvPr id="160" name="直接箭头连接符 39"/>
                  <p:cNvCxnSpPr/>
                  <p:nvPr/>
                </p:nvCxnSpPr>
                <p:spPr>
                  <a:xfrm>
                    <a:off x="2469859" y="3134590"/>
                    <a:ext cx="0" cy="182376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箭头连接符 40"/>
                  <p:cNvCxnSpPr/>
                  <p:nvPr/>
                </p:nvCxnSpPr>
                <p:spPr>
                  <a:xfrm>
                    <a:off x="4268828" y="3092348"/>
                    <a:ext cx="0" cy="18237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箭头连接符 41"/>
                  <p:cNvCxnSpPr/>
                  <p:nvPr/>
                </p:nvCxnSpPr>
                <p:spPr>
                  <a:xfrm>
                    <a:off x="2186386" y="4028240"/>
                    <a:ext cx="188642" cy="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箭头连接符 42"/>
                  <p:cNvCxnSpPr/>
                  <p:nvPr/>
                </p:nvCxnSpPr>
                <p:spPr>
                  <a:xfrm flipV="1">
                    <a:off x="2605173" y="4127831"/>
                    <a:ext cx="0" cy="19626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文本框 43"/>
                  <p:cNvSpPr txBox="1"/>
                  <p:nvPr/>
                </p:nvSpPr>
                <p:spPr>
                  <a:xfrm>
                    <a:off x="4317196" y="3916484"/>
                    <a:ext cx="1045190" cy="2761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800" b="1" dirty="0">
                        <a:latin typeface="+mj-lt"/>
                        <a:cs typeface="Times New Roman Bold" panose="02020603050405020304" charset="0"/>
                      </a:rPr>
                      <a:t>UMI 2</a:t>
                    </a:r>
                  </a:p>
                </p:txBody>
              </p:sp>
              <p:cxnSp>
                <p:nvCxnSpPr>
                  <p:cNvPr id="165" name="直接箭头连接符 44"/>
                  <p:cNvCxnSpPr/>
                  <p:nvPr/>
                </p:nvCxnSpPr>
                <p:spPr>
                  <a:xfrm flipH="1">
                    <a:off x="4455879" y="4030653"/>
                    <a:ext cx="176157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文本框 45"/>
                  <p:cNvSpPr txBox="1"/>
                  <p:nvPr/>
                </p:nvSpPr>
                <p:spPr>
                  <a:xfrm>
                    <a:off x="3800274" y="4127832"/>
                    <a:ext cx="1655036" cy="4634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2100"/>
                      </a:lnSpc>
                    </a:pPr>
                    <a:r>
                      <a:rPr lang="en-US" altLang="zh-CN" sz="800" b="1" dirty="0">
                        <a:latin typeface="+mj-lt"/>
                        <a:cs typeface="Times New Roman Bold" panose="02020603050405020304" charset="0"/>
                      </a:rPr>
                      <a:t>Ligation primer</a:t>
                    </a:r>
                  </a:p>
                </p:txBody>
              </p:sp>
            </p:grpSp>
          </p:grpSp>
          <p:cxnSp>
            <p:nvCxnSpPr>
              <p:cNvPr id="153" name="直接箭头连接符 32"/>
              <p:cNvCxnSpPr/>
              <p:nvPr/>
            </p:nvCxnSpPr>
            <p:spPr>
              <a:xfrm flipV="1">
                <a:off x="3215006" y="3150241"/>
                <a:ext cx="0" cy="16017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1" name="文本框 8"/>
          <p:cNvSpPr txBox="1"/>
          <p:nvPr/>
        </p:nvSpPr>
        <p:spPr>
          <a:xfrm>
            <a:off x="238169" y="4125917"/>
            <a:ext cx="8537126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 defTabSz="755809"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00653C"/>
                </a:solidFill>
                <a:latin typeface="+mj-lt"/>
                <a:cs typeface="Times New Roman Bold" panose="02020603050405020304" charset="0"/>
                <a:sym typeface="+mn-ea"/>
              </a:rPr>
              <a:t>UMI (Unique Molecular Identifier): </a:t>
            </a:r>
            <a:r>
              <a:rPr lang="en-US" altLang="zh-CN" dirty="0">
                <a:solidFill>
                  <a:schemeClr val="tx1"/>
                </a:solidFill>
                <a:latin typeface="+mj-lt"/>
                <a:cs typeface="Times New Roman Regular" panose="02020603050405020304" charset="0"/>
                <a:sym typeface="+mn-ea"/>
              </a:rPr>
              <a:t>For error correction to improve sensitivity and accuracy.</a:t>
            </a:r>
          </a:p>
        </p:txBody>
      </p:sp>
      <p:sp>
        <p:nvSpPr>
          <p:cNvPr id="172" name="标题 1"/>
          <p:cNvSpPr txBox="1"/>
          <p:nvPr/>
        </p:nvSpPr>
        <p:spPr>
          <a:xfrm>
            <a:off x="381000" y="280988"/>
            <a:ext cx="6356985" cy="421005"/>
          </a:xfrm>
          <a:prstGeom prst="rect">
            <a:avLst/>
          </a:prstGeom>
        </p:spPr>
        <p:txBody>
          <a:bodyPr lIns="68580" tIns="34290" rIns="68580" bIns="34290"/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5pPr>
            <a:lvl6pPr marL="132905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6pPr>
            <a:lvl7pPr marL="174371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7pPr>
            <a:lvl8pPr marL="215836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8pPr>
            <a:lvl9pPr marL="257302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3369" lvl="1" indent="-283369" algn="l" defTabSz="754380" fontAlgn="auto">
              <a:buClrTx/>
            </a:pPr>
            <a:r>
              <a:rPr lang="en-US" altLang="zh-CN" sz="2100" b="1" smtClean="0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Classic </a:t>
            </a:r>
            <a:r>
              <a:rPr lang="en-US" altLang="zh-CN" sz="2100" b="1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HANDLE®</a:t>
            </a:r>
            <a:r>
              <a:rPr lang="cs-CZ" altLang="zh-CN" sz="2100" b="1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 </a:t>
            </a:r>
            <a:r>
              <a:rPr lang="cs-CZ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- Library Prep</a:t>
            </a:r>
            <a:endParaRPr lang="en-US" altLang="zh-CN" sz="2100" b="1" dirty="0">
              <a:solidFill>
                <a:srgbClr val="00653C"/>
              </a:solidFill>
              <a:latin typeface="+mj-lt"/>
              <a:ea typeface="微软雅黑" charset="-122"/>
              <a:cs typeface="Times New Roman Bold" panose="020206030504050203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0366" y="2066819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mtClean="0">
                <a:cs typeface="Times New Roman Regular" panose="02020603050405020304" charset="0"/>
                <a:sym typeface="+mn-ea"/>
              </a:rPr>
              <a:t>Sensitivity: 1% MAF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 flipV="1">
            <a:off x="1362552" y="1755934"/>
            <a:ext cx="5585712" cy="347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椭圆 3"/>
          <p:cNvSpPr/>
          <p:nvPr/>
        </p:nvSpPr>
        <p:spPr>
          <a:xfrm>
            <a:off x="372904" y="1105376"/>
            <a:ext cx="1350000" cy="1350000"/>
          </a:xfrm>
          <a:prstGeom prst="ellipse">
            <a:avLst/>
          </a:prstGeom>
          <a:solidFill>
            <a:srgbClr val="3DAD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756285" fontAlgn="base">
              <a:spcBef>
                <a:spcPct val="0"/>
              </a:spcBef>
              <a:spcAft>
                <a:spcPct val="0"/>
              </a:spcAft>
            </a:pPr>
            <a:endParaRPr lang="zh-CN" altLang="en-US" sz="1500" dirty="0">
              <a:latin typeface="+mj-lt"/>
              <a:ea typeface="宋体" pitchFamily="2" charset="-122"/>
              <a:cs typeface="Times New Roman Regular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57585" y="1272248"/>
            <a:ext cx="1376839" cy="995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DAD49"/>
                </a:solidFill>
              </a14:hiddenFill>
            </a:ext>
          </a:extLst>
        </p:spPr>
        <p:txBody>
          <a:bodyPr vert="horz" wrap="square" lIns="68218" tIns="34109" rIns="68218" bIns="34109" numCol="1" rtlCol="0" anchor="ctr" anchorCtr="0" compatLnSpc="1"/>
          <a:lstStyle/>
          <a:p>
            <a:pPr algn="ctr"/>
            <a:r>
              <a:rPr lang="en-US" altLang="zh-CN" sz="1400" b="1" dirty="0">
                <a:solidFill>
                  <a:sysClr val="window" lastClr="FFFFFF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Step 1.</a:t>
            </a:r>
          </a:p>
          <a:p>
            <a:pPr algn="ctr"/>
            <a:r>
              <a:rPr lang="en-US" altLang="zh-CN" sz="1400" b="1" dirty="0">
                <a:solidFill>
                  <a:sysClr val="window" lastClr="FFFFFF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Nucleic acid extraction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086451" y="1105377"/>
            <a:ext cx="1393508" cy="1350169"/>
            <a:chOff x="4381" y="2321"/>
            <a:chExt cx="2926" cy="2835"/>
          </a:xfrm>
        </p:grpSpPr>
        <p:sp>
          <p:nvSpPr>
            <p:cNvPr id="5" name="椭圆 4"/>
            <p:cNvSpPr/>
            <p:nvPr/>
          </p:nvSpPr>
          <p:spPr>
            <a:xfrm>
              <a:off x="4472" y="2321"/>
              <a:ext cx="2835" cy="2835"/>
            </a:xfrm>
            <a:prstGeom prst="ellipse">
              <a:avLst/>
            </a:prstGeom>
            <a:solidFill>
              <a:srgbClr val="0D7D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628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dirty="0">
                <a:latin typeface="+mj-lt"/>
                <a:ea typeface="宋体" pitchFamily="2" charset="-122"/>
                <a:cs typeface="Times New Roman Regular" panose="0202060305040502030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381" y="2642"/>
              <a:ext cx="2891" cy="2090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D7DA8"/>
                  </a:solidFill>
                </a14:hiddenFill>
              </a:ext>
            </a:extLst>
          </p:spPr>
          <p:txBody>
            <a:bodyPr vert="horz" wrap="square" lIns="90957" tIns="45478" rIns="90957" bIns="45478" numCol="1" rtlCol="0" anchor="ctr" anchorCtr="0" compatLnSpc="1"/>
            <a:lstStyle/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微软雅黑" charset="-122"/>
                  <a:cs typeface="Times New Roman Bold" panose="02020603050405020304" charset="0"/>
                </a:rPr>
                <a:t>Step 2. </a:t>
              </a:r>
            </a:p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微软雅黑" charset="-122"/>
                  <a:cs typeface="Times New Roman Bold" panose="02020603050405020304" charset="0"/>
                </a:rPr>
                <a:t>Library preparation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06203" y="1105377"/>
            <a:ext cx="1376839" cy="1350169"/>
            <a:chOff x="4463" y="2321"/>
            <a:chExt cx="2891" cy="2835"/>
          </a:xfrm>
        </p:grpSpPr>
        <p:sp>
          <p:nvSpPr>
            <p:cNvPr id="16" name="椭圆 15"/>
            <p:cNvSpPr/>
            <p:nvPr/>
          </p:nvSpPr>
          <p:spPr>
            <a:xfrm>
              <a:off x="4472" y="2321"/>
              <a:ext cx="2835" cy="2835"/>
            </a:xfrm>
            <a:prstGeom prst="ellipse">
              <a:avLst/>
            </a:prstGeom>
            <a:solidFill>
              <a:srgbClr val="EC7C5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628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dirty="0">
                <a:latin typeface="+mj-lt"/>
                <a:ea typeface="宋体" pitchFamily="2" charset="-122"/>
                <a:cs typeface="Times New Roman Regular" panose="0202060305040502030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4463" y="2402"/>
              <a:ext cx="2891" cy="2090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D7DA8"/>
                  </a:solidFill>
                </a14:hiddenFill>
              </a:ext>
            </a:extLst>
          </p:spPr>
          <p:txBody>
            <a:bodyPr vert="horz" wrap="square" lIns="90957" tIns="45478" rIns="90957" bIns="45478" numCol="1" rtlCol="0" anchor="ctr" anchorCtr="0" compatLnSpc="1"/>
            <a:lstStyle/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微软雅黑" charset="-122"/>
                  <a:cs typeface="Times New Roman Bold" panose="02020603050405020304" charset="0"/>
                </a:rPr>
                <a:t>Step 3. </a:t>
              </a:r>
            </a:p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微软雅黑" charset="-122"/>
                  <a:cs typeface="Times New Roman Bold" panose="02020603050405020304" charset="0"/>
                </a:rPr>
                <a:t>Sequencing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53088" y="1105853"/>
            <a:ext cx="1438751" cy="1350169"/>
            <a:chOff x="4406" y="2321"/>
            <a:chExt cx="3021" cy="2835"/>
          </a:xfrm>
        </p:grpSpPr>
        <p:sp>
          <p:nvSpPr>
            <p:cNvPr id="22" name="椭圆 21"/>
            <p:cNvSpPr/>
            <p:nvPr/>
          </p:nvSpPr>
          <p:spPr>
            <a:xfrm>
              <a:off x="4472" y="2321"/>
              <a:ext cx="2835" cy="2835"/>
            </a:xfrm>
            <a:prstGeom prst="ellipse">
              <a:avLst/>
            </a:prstGeom>
            <a:solidFill>
              <a:srgbClr val="1FA18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5628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dirty="0">
                <a:latin typeface="+mj-lt"/>
                <a:ea typeface="宋体" pitchFamily="2" charset="-122"/>
                <a:cs typeface="Times New Roman Regular" panose="0202060305040502030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406" y="2422"/>
              <a:ext cx="3021" cy="2090"/>
            </a:xfrm>
            <a:prstGeom prst="rect">
              <a:avLst/>
            </a:prstGeom>
            <a:noFill/>
            <a:ln w="9525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D7DA8"/>
                  </a:solidFill>
                </a14:hiddenFill>
              </a:ext>
            </a:extLst>
          </p:spPr>
          <p:txBody>
            <a:bodyPr vert="horz" wrap="square" lIns="90957" tIns="45478" rIns="90957" bIns="45478" numCol="1" rtlCol="0" anchor="ctr" anchorCtr="0" compatLnSpc="1"/>
            <a:lstStyle/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微软雅黑" charset="-122"/>
                  <a:cs typeface="Times New Roman Bold" panose="02020603050405020304" charset="0"/>
                </a:rPr>
                <a:t>Step 4. </a:t>
              </a:r>
            </a:p>
            <a:p>
              <a:pPr algn="ctr"/>
              <a:r>
                <a:rPr lang="en-US" altLang="zh-CN" sz="1400" b="1" dirty="0">
                  <a:solidFill>
                    <a:sysClr val="window" lastClr="FFFFFF"/>
                  </a:solidFill>
                  <a:latin typeface="+mj-lt"/>
                  <a:ea typeface="微软雅黑" charset="-122"/>
                  <a:cs typeface="Times New Roman Bold" panose="02020603050405020304" charset="0"/>
                </a:rPr>
                <a:t>Bioinformatics data analysis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52263" y="2074545"/>
            <a:ext cx="585738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charset="-122"/>
                <a:cs typeface="Times New Roman Regular" panose="02020603050405020304" charset="0"/>
                <a:sym typeface="+mn-ea"/>
              </a:rPr>
              <a:t>TAT: ~5 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31452" y="2074545"/>
            <a:ext cx="585738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charset="-122"/>
                <a:cs typeface="Times New Roman Regular" panose="02020603050405020304" charset="0"/>
                <a:sym typeface="+mn-ea"/>
              </a:rPr>
              <a:t>TAT: ~6 h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0533" y="2074545"/>
            <a:ext cx="643446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charset="-122"/>
                <a:cs typeface="Times New Roman Regular" panose="02020603050405020304" charset="0"/>
                <a:sym typeface="+mn-ea"/>
              </a:rPr>
              <a:t>TAT: ~30 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83816" y="2067171"/>
            <a:ext cx="585738" cy="27699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charset="-122"/>
                <a:cs typeface="Times New Roman Regular" panose="02020603050405020304" charset="0"/>
                <a:sym typeface="+mn-ea"/>
              </a:rPr>
              <a:t>TAT: ~1 h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81037" y="876301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dirty="0">
                <a:latin typeface="+mj-lt"/>
                <a:ea typeface="微软雅黑" charset="-122"/>
                <a:cs typeface="Times New Roman Regular" panose="02020603050405020304" charset="0"/>
              </a:rPr>
              <a:t>Day 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07894" y="876777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dirty="0">
                <a:latin typeface="+mj-lt"/>
                <a:ea typeface="微软雅黑" charset="-122"/>
                <a:cs typeface="Times New Roman Regular" panose="02020603050405020304" charset="0"/>
              </a:rPr>
              <a:t>Day 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21480" y="876777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dirty="0">
                <a:latin typeface="+mj-lt"/>
                <a:ea typeface="微软雅黑" charset="-122"/>
                <a:cs typeface="Times New Roman Regular" panose="02020603050405020304" charset="0"/>
              </a:rPr>
              <a:t>Day 2~3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40305" y="876301"/>
            <a:ext cx="728663" cy="238161"/>
          </a:xfrm>
          <a:prstGeom prst="rect">
            <a:avLst/>
          </a:prstGeom>
          <a:noFill/>
        </p:spPr>
        <p:txBody>
          <a:bodyPr wrap="square" lIns="68218" tIns="34109" rIns="68218" bIns="34109" rtlCol="0">
            <a:spAutoFit/>
          </a:bodyPr>
          <a:lstStyle/>
          <a:p>
            <a:pPr algn="ctr"/>
            <a:r>
              <a:rPr lang="en-US" altLang="zh-CN" sz="1100" dirty="0">
                <a:latin typeface="+mj-lt"/>
                <a:ea typeface="微软雅黑" charset="-122"/>
                <a:cs typeface="Times New Roman Regular" panose="02020603050405020304" charset="0"/>
              </a:rPr>
              <a:t>Day 2</a:t>
            </a:r>
          </a:p>
        </p:txBody>
      </p:sp>
      <p:sp>
        <p:nvSpPr>
          <p:cNvPr id="2" name="灯片编号占位符 3"/>
          <p:cNvSpPr>
            <a:spLocks noGrp="1"/>
          </p:cNvSpPr>
          <p:nvPr/>
        </p:nvSpPr>
        <p:spPr>
          <a:xfrm>
            <a:off x="6702266" y="47491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608330" indent="-57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1217295" indent="-1123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823720" indent="-16764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2434590" indent="-2266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304292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3651250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426021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4868545" algn="l" defTabSz="12172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C1D31BCE-60D3-4389-AC37-543690B01CFA}" type="slidenum">
              <a:rPr lang="zh-CN" altLang="en-US" sz="800">
                <a:solidFill>
                  <a:schemeClr val="tx1"/>
                </a:solidFill>
                <a:latin typeface="+mj-lt"/>
                <a:cs typeface="Times New Roman Regular" panose="02020603050405020304" charset="0"/>
              </a:rPr>
              <a:t>9</a:t>
            </a:fld>
            <a:endParaRPr lang="zh-CN" altLang="en-US" sz="800">
              <a:solidFill>
                <a:schemeClr val="tx1"/>
              </a:solidFill>
              <a:latin typeface="+mj-lt"/>
              <a:cs typeface="Times New Roman Regular" panose="02020603050405020304" charset="0"/>
            </a:endParaRPr>
          </a:p>
        </p:txBody>
      </p:sp>
      <p:sp>
        <p:nvSpPr>
          <p:cNvPr id="78" name="文本框 60"/>
          <p:cNvSpPr txBox="1"/>
          <p:nvPr/>
        </p:nvSpPr>
        <p:spPr>
          <a:xfrm>
            <a:off x="365284" y="4083918"/>
            <a:ext cx="1852136" cy="7976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en-US" altLang="zh-CN" sz="1100" b="1" smtClean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Extraction</a:t>
            </a:r>
            <a:endParaRPr lang="en-US" altLang="zh-CN" sz="1100" b="1" dirty="0">
              <a:solidFill>
                <a:srgbClr val="00B138"/>
              </a:solidFill>
              <a:latin typeface="+mj-lt"/>
              <a:ea typeface="Arial Unicode MS" panose="020B0604020202020204" pitchFamily="34" charset="-122"/>
              <a:cs typeface="Times New Roman Bold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Sample collection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Nucleic acid extraction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B138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79" name="文本框 61"/>
          <p:cNvSpPr txBox="1"/>
          <p:nvPr/>
        </p:nvSpPr>
        <p:spPr>
          <a:xfrm>
            <a:off x="2145982" y="4083919"/>
            <a:ext cx="2168843" cy="9669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en-US" altLang="zh-CN" sz="1100" b="1" smtClean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Library </a:t>
            </a:r>
            <a:r>
              <a:rPr lang="en-US" altLang="zh-CN" sz="1100" b="1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Prep</a:t>
            </a:r>
            <a:r>
              <a:rPr lang="en-US" altLang="zh-CN" sz="1100" b="1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. </a:t>
            </a:r>
            <a:endParaRPr lang="en-US" altLang="zh-CN" sz="1100" b="1" dirty="0">
              <a:solidFill>
                <a:srgbClr val="007FAC"/>
              </a:solidFill>
              <a:latin typeface="+mj-lt"/>
              <a:ea typeface="Arial Unicode MS" panose="020B0604020202020204" pitchFamily="34" charset="-122"/>
              <a:cs typeface="Times New Roman Bold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Sample barcoding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Target enrichment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Amplification/purification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7FAC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80" name="文本框 62"/>
          <p:cNvSpPr txBox="1"/>
          <p:nvPr/>
        </p:nvSpPr>
        <p:spPr>
          <a:xfrm>
            <a:off x="4082891" y="4083918"/>
            <a:ext cx="1552575" cy="6283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cs-CZ" altLang="zh-CN" sz="1100" b="1" smtClean="0">
                <a:solidFill>
                  <a:srgbClr val="FC7547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</a:rPr>
              <a:t>Sequencing</a:t>
            </a:r>
            <a:endParaRPr lang="en-US" altLang="zh-CN" sz="1100" b="1" dirty="0">
              <a:solidFill>
                <a:srgbClr val="FC7547"/>
              </a:solidFill>
              <a:latin typeface="+mj-lt"/>
              <a:ea typeface="Arial Unicode MS" panose="020B0604020202020204" pitchFamily="34" charset="-122"/>
              <a:cs typeface="Times New Roman Bold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FC7547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PE150 reads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FC7547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sp>
        <p:nvSpPr>
          <p:cNvPr id="81" name="文本框 63"/>
          <p:cNvSpPr txBox="1"/>
          <p:nvPr/>
        </p:nvSpPr>
        <p:spPr>
          <a:xfrm>
            <a:off x="5745004" y="4083919"/>
            <a:ext cx="1852136" cy="10182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375"/>
              </a:spcAft>
            </a:pPr>
            <a:r>
              <a:rPr lang="cs-CZ" altLang="zh-CN" sz="1100" b="1" smtClean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Bold" panose="02020603050405020304" charset="0"/>
                <a:sym typeface="+mn-ea"/>
              </a:rPr>
              <a:t>Bioinformatics</a:t>
            </a:r>
          </a:p>
          <a:p>
            <a:pPr>
              <a:spcAft>
                <a:spcPts val="375"/>
              </a:spcAft>
            </a:pPr>
            <a:r>
              <a:rPr lang="en-US" altLang="zh-CN" sz="1100" smtClean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  <a:sym typeface="+mn-ea"/>
              </a:rPr>
              <a:t>(</a:t>
            </a: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  <a:sym typeface="+mn-ea"/>
              </a:rPr>
              <a:t>Automatic data analysis)</a:t>
            </a:r>
            <a:endParaRPr lang="en-US" altLang="zh-CN" sz="1100" dirty="0">
              <a:solidFill>
                <a:srgbClr val="00A484"/>
              </a:solidFill>
              <a:latin typeface="+mj-lt"/>
              <a:ea typeface="Arial Unicode MS" panose="020B0604020202020204" pitchFamily="34" charset="-122"/>
              <a:cs typeface="Times New Roman Regular" panose="020206030504050203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Variant calling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Variant annotation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A484"/>
                </a:solidFill>
                <a:latin typeface="+mj-lt"/>
                <a:ea typeface="Arial Unicode MS" panose="020B0604020202020204" pitchFamily="34" charset="-122"/>
                <a:cs typeface="Times New Roman Regular" panose="02020603050405020304" charset="0"/>
              </a:rPr>
              <a:t>Quality control</a:t>
            </a:r>
          </a:p>
        </p:txBody>
      </p:sp>
      <p:pic>
        <p:nvPicPr>
          <p:cNvPr id="8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3" y="2558062"/>
            <a:ext cx="454287" cy="4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" name="流程图: 可选过程 7"/>
          <p:cNvSpPr/>
          <p:nvPr/>
        </p:nvSpPr>
        <p:spPr>
          <a:xfrm>
            <a:off x="630389" y="3060759"/>
            <a:ext cx="611668" cy="167402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 ThermoCycler</a:t>
            </a:r>
          </a:p>
        </p:txBody>
      </p:sp>
      <p:pic>
        <p:nvPicPr>
          <p:cNvPr id="86" name="Picture 2" descr="https://ss2.bdstatic.com/70cFvnSh_Q1YnxGkpoWK1HF6hhy/it/u=2391821367,1900961747&amp;fm=23&amp;gp=0.jpg"/>
          <p:cNvPicPr>
            <a:picLocks noChangeAspect="1"/>
          </p:cNvPicPr>
          <p:nvPr/>
        </p:nvPicPr>
        <p:blipFill>
          <a:blip r:embed="rId3"/>
          <a:srcRect r="3169" b="40358"/>
          <a:stretch>
            <a:fillRect/>
          </a:stretch>
        </p:blipFill>
        <p:spPr>
          <a:xfrm>
            <a:off x="576259" y="3284537"/>
            <a:ext cx="700406" cy="261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" name="流程图: 可选过程 9"/>
          <p:cNvSpPr/>
          <p:nvPr/>
        </p:nvSpPr>
        <p:spPr>
          <a:xfrm>
            <a:off x="620182" y="3645905"/>
            <a:ext cx="782912" cy="168593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zh-CN" altLang="en-US" sz="600" b="1" dirty="0">
                <a:latin typeface="+mj-lt"/>
                <a:ea typeface="微软雅黑" charset="-122"/>
                <a:cs typeface="Times New Roman Bold" panose="02020603050405020304" charset="0"/>
              </a:rPr>
              <a:t>Magnetic </a:t>
            </a:r>
            <a:r>
              <a:rPr lang="en-US" altLang="zh-CN" sz="600" b="1" dirty="0">
                <a:latin typeface="+mj-lt"/>
                <a:ea typeface="微软雅黑" charset="-122"/>
                <a:cs typeface="Times New Roman Bold" panose="02020603050405020304" charset="0"/>
              </a:rPr>
              <a:t>S</a:t>
            </a:r>
            <a:r>
              <a:rPr lang="zh-CN" altLang="en-US" sz="600" b="1" dirty="0">
                <a:latin typeface="+mj-lt"/>
                <a:ea typeface="微软雅黑" charset="-122"/>
                <a:cs typeface="Times New Roman Bold" panose="02020603050405020304" charset="0"/>
              </a:rPr>
              <a:t>tand</a:t>
            </a:r>
          </a:p>
        </p:txBody>
      </p:sp>
      <p:sp>
        <p:nvSpPr>
          <p:cNvPr id="88" name="流程图: 可选过程 8"/>
          <p:cNvSpPr/>
          <p:nvPr/>
        </p:nvSpPr>
        <p:spPr>
          <a:xfrm>
            <a:off x="2323134" y="3000070"/>
            <a:ext cx="1260724" cy="332657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dirty="0" err="1">
                <a:latin typeface="+mj-lt"/>
                <a:ea typeface="微软雅黑" charset="-122"/>
                <a:cs typeface="Times New Roman Regular" panose="02020603050405020304" charset="0"/>
              </a:rPr>
              <a:t>Fluorometer</a:t>
            </a:r>
            <a:r>
              <a:rPr lang="en-US" altLang="zh-CN" sz="600" b="1" dirty="0">
                <a:latin typeface="+mj-lt"/>
                <a:ea typeface="微软雅黑" charset="-122"/>
                <a:cs typeface="Times New Roman Regular" panose="02020603050405020304" charset="0"/>
              </a:rPr>
              <a:t> </a:t>
            </a:r>
          </a:p>
        </p:txBody>
      </p:sp>
      <p:sp>
        <p:nvSpPr>
          <p:cNvPr id="89" name="流程图: 可选过程 5"/>
          <p:cNvSpPr/>
          <p:nvPr/>
        </p:nvSpPr>
        <p:spPr>
          <a:xfrm>
            <a:off x="2485948" y="2678191"/>
            <a:ext cx="463531" cy="332503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dirty="0">
                <a:latin typeface="+mj-lt"/>
                <a:ea typeface="宋体" pitchFamily="2" charset="-122"/>
                <a:cs typeface="Times New Roman Regular" panose="02020603050405020304" charset="0"/>
              </a:rPr>
              <a:t>or</a:t>
            </a:r>
          </a:p>
        </p:txBody>
      </p:sp>
      <p:grpSp>
        <p:nvGrpSpPr>
          <p:cNvPr id="90" name="组合 41"/>
          <p:cNvGrpSpPr/>
          <p:nvPr/>
        </p:nvGrpSpPr>
        <p:grpSpPr>
          <a:xfrm>
            <a:off x="2205554" y="2555874"/>
            <a:ext cx="1540692" cy="728663"/>
            <a:chOff x="5386" y="3102"/>
            <a:chExt cx="4773" cy="2255"/>
          </a:xfrm>
        </p:grpSpPr>
        <p:grpSp>
          <p:nvGrpSpPr>
            <p:cNvPr id="91" name="组合 25"/>
            <p:cNvGrpSpPr/>
            <p:nvPr/>
          </p:nvGrpSpPr>
          <p:grpSpPr>
            <a:xfrm>
              <a:off x="5386" y="3102"/>
              <a:ext cx="4773" cy="2255"/>
              <a:chOff x="5386" y="3102"/>
              <a:chExt cx="4773" cy="2255"/>
            </a:xfrm>
          </p:grpSpPr>
          <p:pic>
            <p:nvPicPr>
              <p:cNvPr id="93" name="图片 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2F2F2">
                      <a:alpha val="100000"/>
                    </a:srgbClr>
                  </a:clrFrom>
                  <a:clrTo>
                    <a:srgbClr val="F2F2F2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05" y="3452"/>
                <a:ext cx="2254" cy="15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4" name="图片 2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86" y="3102"/>
                <a:ext cx="2255" cy="2255"/>
              </a:xfrm>
              <a:prstGeom prst="rect">
                <a:avLst/>
              </a:prstGeom>
            </p:spPr>
          </p:pic>
          <p:grpSp>
            <p:nvGrpSpPr>
              <p:cNvPr id="95" name="组合 9"/>
              <p:cNvGrpSpPr/>
              <p:nvPr/>
            </p:nvGrpSpPr>
            <p:grpSpPr>
              <a:xfrm>
                <a:off x="5436" y="3171"/>
                <a:ext cx="1338" cy="655"/>
                <a:chOff x="5436" y="3171"/>
                <a:chExt cx="1338" cy="655"/>
              </a:xfrm>
            </p:grpSpPr>
            <p:pic>
              <p:nvPicPr>
                <p:cNvPr id="96" name="图片 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52" y="3171"/>
                  <a:ext cx="1323" cy="372"/>
                </a:xfrm>
                <a:prstGeom prst="rect">
                  <a:avLst/>
                </a:prstGeom>
              </p:spPr>
            </p:pic>
            <p:pic>
              <p:nvPicPr>
                <p:cNvPr id="97" name="图片 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36" y="3578"/>
                  <a:ext cx="804" cy="2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92" name="图片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8" y="3176"/>
              <a:ext cx="1299" cy="276"/>
            </a:xfrm>
            <a:prstGeom prst="rect">
              <a:avLst/>
            </a:prstGeom>
          </p:spPr>
        </p:pic>
      </p:grpSp>
      <p:sp>
        <p:nvSpPr>
          <p:cNvPr id="98" name="流程图: 可选过程 5"/>
          <p:cNvSpPr/>
          <p:nvPr/>
        </p:nvSpPr>
        <p:spPr>
          <a:xfrm>
            <a:off x="2544597" y="3740291"/>
            <a:ext cx="1029786" cy="196915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cs-CZ" altLang="zh-CN" sz="600" b="1" smtClean="0">
                <a:latin typeface="+mj-lt"/>
                <a:ea typeface="宋体" pitchFamily="2" charset="-122"/>
                <a:cs typeface="Times New Roman Regular" panose="02020603050405020304" charset="0"/>
              </a:rPr>
              <a:t>Fragment analysis</a:t>
            </a:r>
            <a:endParaRPr lang="en-US" altLang="zh-CN" sz="600" b="1" dirty="0">
              <a:latin typeface="+mj-lt"/>
              <a:ea typeface="宋体" pitchFamily="2" charset="-122"/>
              <a:cs typeface="Times New Roman Regular" panose="02020603050405020304" charset="0"/>
            </a:endParaRPr>
          </a:p>
        </p:txBody>
      </p:sp>
      <p:grpSp>
        <p:nvGrpSpPr>
          <p:cNvPr id="99" name="组合 39"/>
          <p:cNvGrpSpPr/>
          <p:nvPr/>
        </p:nvGrpSpPr>
        <p:grpSpPr>
          <a:xfrm>
            <a:off x="2293348" y="3223918"/>
            <a:ext cx="640105" cy="498427"/>
            <a:chOff x="5456" y="5795"/>
            <a:chExt cx="2340" cy="1556"/>
          </a:xfrm>
        </p:grpSpPr>
        <p:pic>
          <p:nvPicPr>
            <p:cNvPr id="100" name="图片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6" y="6176"/>
              <a:ext cx="2119" cy="11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1" name="图片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56" y="5795"/>
              <a:ext cx="2340" cy="491"/>
            </a:xfrm>
            <a:prstGeom prst="rect">
              <a:avLst/>
            </a:prstGeom>
          </p:spPr>
        </p:pic>
      </p:grpSp>
      <p:grpSp>
        <p:nvGrpSpPr>
          <p:cNvPr id="102" name="组合 48"/>
          <p:cNvGrpSpPr/>
          <p:nvPr/>
        </p:nvGrpSpPr>
        <p:grpSpPr>
          <a:xfrm>
            <a:off x="3283268" y="3294344"/>
            <a:ext cx="337661" cy="421726"/>
            <a:chOff x="8456" y="6438"/>
            <a:chExt cx="1362" cy="1710"/>
          </a:xfrm>
        </p:grpSpPr>
        <p:pic>
          <p:nvPicPr>
            <p:cNvPr id="103" name="图片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56" y="6952"/>
              <a:ext cx="1197" cy="11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" name="图片 32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12" y="6438"/>
              <a:ext cx="1306" cy="642"/>
            </a:xfrm>
            <a:prstGeom prst="rect">
              <a:avLst/>
            </a:prstGeom>
          </p:spPr>
        </p:pic>
      </p:grpSp>
      <p:sp>
        <p:nvSpPr>
          <p:cNvPr id="106" name="流程图: 可选过程 5"/>
          <p:cNvSpPr/>
          <p:nvPr/>
        </p:nvSpPr>
        <p:spPr>
          <a:xfrm>
            <a:off x="3995936" y="3215983"/>
            <a:ext cx="706907" cy="187881"/>
          </a:xfrm>
          <a:prstGeom prst="flowChartAlternateProcess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algn="ctr"/>
            <a:r>
              <a:rPr lang="en-US" altLang="zh-CN" sz="600" b="1" smtClean="0">
                <a:latin typeface="+mj-lt"/>
                <a:ea typeface="微软雅黑" charset="-122"/>
                <a:cs typeface="Times New Roman Bold" panose="02020603050405020304" charset="0"/>
              </a:rPr>
              <a:t>Miseq</a:t>
            </a:r>
            <a:r>
              <a:rPr lang="cs-CZ" altLang="zh-CN" sz="600" b="1" smtClean="0">
                <a:latin typeface="+mj-lt"/>
                <a:ea typeface="微软雅黑" charset="-122"/>
                <a:cs typeface="Times New Roman Bold" panose="02020603050405020304" charset="0"/>
              </a:rPr>
              <a:t>/MiseqDx </a:t>
            </a:r>
            <a:endParaRPr lang="en-US" altLang="zh-CN" sz="600" b="1" dirty="0">
              <a:latin typeface="+mj-lt"/>
              <a:ea typeface="微软雅黑" charset="-122"/>
              <a:cs typeface="Times New Roman Bold" panose="02020603050405020304" charset="0"/>
            </a:endParaRPr>
          </a:p>
        </p:txBody>
      </p:sp>
      <p:sp>
        <p:nvSpPr>
          <p:cNvPr id="107" name="文本框 5"/>
          <p:cNvSpPr txBox="1"/>
          <p:nvPr/>
        </p:nvSpPr>
        <p:spPr>
          <a:xfrm>
            <a:off x="4737581" y="3199499"/>
            <a:ext cx="666646" cy="25391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600" b="1" smtClean="0">
                <a:latin typeface="+mj-lt"/>
                <a:ea typeface="微软雅黑" charset="-122"/>
                <a:cs typeface="Times New Roman Bold" panose="02020603050405020304" charset="0"/>
                <a:sym typeface="+mn-ea"/>
              </a:rPr>
              <a:t>Nextseq</a:t>
            </a:r>
            <a:r>
              <a:rPr lang="cs-CZ" altLang="zh-CN" sz="600" b="1" smtClean="0">
                <a:latin typeface="+mj-lt"/>
                <a:ea typeface="微软雅黑" charset="-122"/>
                <a:cs typeface="Times New Roman Bold" panose="02020603050405020304" charset="0"/>
                <a:sym typeface="+mn-ea"/>
              </a:rPr>
              <a:t> 500/</a:t>
            </a:r>
            <a:r>
              <a:rPr lang="en-US" altLang="zh-CN" sz="600" b="1" smtClean="0">
                <a:latin typeface="+mj-lt"/>
                <a:ea typeface="微软雅黑" charset="-122"/>
                <a:cs typeface="Times New Roman Bold" panose="02020603050405020304" charset="0"/>
                <a:sym typeface="+mn-ea"/>
              </a:rPr>
              <a:t>550Dx</a:t>
            </a:r>
          </a:p>
        </p:txBody>
      </p: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33" y="2757521"/>
            <a:ext cx="429536" cy="3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79786"/>
            <a:ext cx="593031" cy="64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图片 99"/>
          <p:cNvPicPr/>
          <p:nvPr/>
        </p:nvPicPr>
        <p:blipFill>
          <a:blip r:embed="rId15"/>
          <a:stretch>
            <a:fillRect/>
          </a:stretch>
        </p:blipFill>
        <p:spPr>
          <a:xfrm>
            <a:off x="4749659" y="2704485"/>
            <a:ext cx="654568" cy="357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00"/>
          <p:cNvPicPr/>
          <p:nvPr/>
        </p:nvPicPr>
        <p:blipFill>
          <a:blip r:embed="rId16"/>
          <a:stretch>
            <a:fillRect/>
          </a:stretch>
        </p:blipFill>
        <p:spPr>
          <a:xfrm>
            <a:off x="4086487" y="2700944"/>
            <a:ext cx="456675" cy="401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标题 1"/>
          <p:cNvSpPr txBox="1"/>
          <p:nvPr/>
        </p:nvSpPr>
        <p:spPr>
          <a:xfrm>
            <a:off x="381000" y="280988"/>
            <a:ext cx="6356985" cy="421005"/>
          </a:xfrm>
          <a:prstGeom prst="rect">
            <a:avLst/>
          </a:prstGeom>
        </p:spPr>
        <p:txBody>
          <a:bodyPr lIns="68580" tIns="34290" rIns="68580" bIns="34290"/>
          <a:lstStyle>
            <a:lvl1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2pPr>
            <a:lvl3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3pPr>
            <a:lvl4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4pPr>
            <a:lvl5pPr marL="91440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5pPr>
            <a:lvl6pPr marL="132905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6pPr>
            <a:lvl7pPr marL="174371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7pPr>
            <a:lvl8pPr marL="2158365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8pPr>
            <a:lvl9pPr marL="2573020" indent="-91440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45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3369" lvl="1" indent="-283369" algn="l" defTabSz="754380" fontAlgn="auto">
              <a:buClrTx/>
            </a:pPr>
            <a:r>
              <a:rPr lang="en-US" altLang="zh-CN" sz="2100" b="1" smtClean="0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Classic </a:t>
            </a:r>
            <a:r>
              <a:rPr lang="en-US" altLang="zh-CN" sz="2100" b="1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HANDLE®</a:t>
            </a:r>
            <a:r>
              <a:rPr lang="cs-CZ" altLang="zh-CN" sz="2100" b="1">
                <a:solidFill>
                  <a:srgbClr val="00653C"/>
                </a:solidFill>
                <a:ea typeface="微软雅黑" charset="-122"/>
                <a:cs typeface="Times New Roman Bold" panose="02020603050405020304" charset="0"/>
              </a:rPr>
              <a:t> </a:t>
            </a:r>
            <a:r>
              <a:rPr lang="cs-CZ" altLang="zh-CN" sz="2100" b="1" smtClean="0">
                <a:solidFill>
                  <a:srgbClr val="00653C"/>
                </a:solidFill>
                <a:latin typeface="+mj-lt"/>
                <a:ea typeface="微软雅黑" charset="-122"/>
                <a:cs typeface="Times New Roman Bold" panose="02020603050405020304" charset="0"/>
              </a:rPr>
              <a:t>workflow</a:t>
            </a:r>
            <a:endParaRPr lang="en-US" altLang="zh-CN" sz="2100" b="1" dirty="0">
              <a:solidFill>
                <a:srgbClr val="00653C"/>
              </a:solidFill>
              <a:latin typeface="+mj-lt"/>
              <a:ea typeface="微软雅黑" charset="-122"/>
              <a:cs typeface="Times New Roman Bold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838d8e0-96dc-4719-980a-8e13ec3dc56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838d8e0-96dc-4719-980a-8e13ec3dc56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759</Words>
  <Application>Microsoft Office PowerPoint</Application>
  <PresentationFormat>On-screen Show (16:9)</PresentationFormat>
  <Paragraphs>229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NGS (panel) sequencing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Minárik</dc:creator>
  <cp:lastModifiedBy>Marek Minárik</cp:lastModifiedBy>
  <cp:revision>66</cp:revision>
  <dcterms:created xsi:type="dcterms:W3CDTF">2023-10-18T09:08:21Z</dcterms:created>
  <dcterms:modified xsi:type="dcterms:W3CDTF">2023-10-19T22:32:22Z</dcterms:modified>
</cp:coreProperties>
</file>